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86" r:id="rId2"/>
    <p:sldId id="339" r:id="rId3"/>
    <p:sldId id="342" r:id="rId4"/>
    <p:sldId id="338" r:id="rId5"/>
    <p:sldId id="345" r:id="rId6"/>
    <p:sldId id="346" r:id="rId7"/>
    <p:sldId id="347" r:id="rId8"/>
    <p:sldId id="348" r:id="rId9"/>
    <p:sldId id="349" r:id="rId10"/>
    <p:sldId id="350" r:id="rId11"/>
    <p:sldId id="323" r:id="rId12"/>
    <p:sldId id="351" r:id="rId13"/>
    <p:sldId id="352" r:id="rId14"/>
    <p:sldId id="353" r:id="rId15"/>
    <p:sldId id="343" r:id="rId16"/>
    <p:sldId id="344" r:id="rId17"/>
    <p:sldId id="354" r:id="rId18"/>
    <p:sldId id="355" r:id="rId19"/>
    <p:sldId id="356" r:id="rId20"/>
    <p:sldId id="357" r:id="rId21"/>
    <p:sldId id="362" r:id="rId22"/>
    <p:sldId id="360" r:id="rId23"/>
    <p:sldId id="361" r:id="rId24"/>
    <p:sldId id="359" r:id="rId25"/>
    <p:sldId id="363" r:id="rId26"/>
    <p:sldId id="364" r:id="rId27"/>
    <p:sldId id="365" r:id="rId28"/>
    <p:sldId id="366" r:id="rId29"/>
    <p:sldId id="367" r:id="rId30"/>
    <p:sldId id="368" r:id="rId31"/>
    <p:sldId id="369" r:id="rId32"/>
    <p:sldId id="371" r:id="rId33"/>
    <p:sldId id="372" r:id="rId34"/>
    <p:sldId id="373" r:id="rId35"/>
    <p:sldId id="374" r:id="rId36"/>
    <p:sldId id="376" r:id="rId37"/>
    <p:sldId id="377" r:id="rId38"/>
    <p:sldId id="378" r:id="rId39"/>
    <p:sldId id="379" r:id="rId40"/>
    <p:sldId id="380" r:id="rId41"/>
    <p:sldId id="381" r:id="rId42"/>
    <p:sldId id="382" r:id="rId43"/>
    <p:sldId id="383" r:id="rId44"/>
    <p:sldId id="384" r:id="rId45"/>
    <p:sldId id="385" r:id="rId46"/>
    <p:sldId id="386" r:id="rId47"/>
    <p:sldId id="279" r:id="rId48"/>
    <p:sldId id="387" r:id="rId49"/>
    <p:sldId id="388" r:id="rId50"/>
    <p:sldId id="389" r:id="rId51"/>
    <p:sldId id="390" r:id="rId52"/>
    <p:sldId id="259" r:id="rId53"/>
    <p:sldId id="302" r:id="rId5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3C6658-443E-4989-9D4A-A452D09D5CBE}" type="datetimeFigureOut">
              <a:rPr lang="el-GR" smtClean="0"/>
              <a:pPr/>
              <a:t>8/5/2025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A35DDC-0CDE-4BDD-9DCE-46F8544C8FE1}"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Κάντε κλικ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idx="1"/>
          </p:nvPr>
        </p:nvSpPr>
        <p:spPr/>
        <p:txBody>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Κάντε κλικ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Κάντε κλικ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Κάντε κλικ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8/5/2025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29114" y="1340768"/>
            <a:ext cx="8715436" cy="4304518"/>
          </a:xfrm>
        </p:spPr>
        <p:txBody>
          <a:bodyPr>
            <a:normAutofit fontScale="25000" lnSpcReduction="20000"/>
          </a:bodyPr>
          <a:lstStyle/>
          <a:p>
            <a:pPr algn="just">
              <a:lnSpc>
                <a:spcPct val="115000"/>
              </a:lnSpc>
              <a:spcAft>
                <a:spcPts val="800"/>
              </a:spcAft>
              <a:buNone/>
            </a:pPr>
            <a:r>
              <a:rPr lang="el-GR" sz="1800" b="1" i="1" kern="100" dirty="0">
                <a:effectLst/>
                <a:latin typeface="Calibri" panose="020F0502020204030204" pitchFamily="34" charset="0"/>
                <a:ea typeface="Calibri" panose="020F0502020204030204" pitchFamily="34" charset="0"/>
                <a:cs typeface="Calibri" panose="020F0502020204030204" pitchFamily="34" charset="0"/>
              </a:rPr>
              <a:t>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buNone/>
            </a:pPr>
            <a:r>
              <a:rPr lang="el-GR" sz="9600" b="1" i="1" kern="100" dirty="0">
                <a:effectLst/>
                <a:latin typeface="Calibri" panose="020F0502020204030204" pitchFamily="34" charset="0"/>
                <a:ea typeface="Calibri" panose="020F0502020204030204" pitchFamily="34" charset="0"/>
                <a:cs typeface="Calibri" panose="020F0502020204030204" pitchFamily="34" charset="0"/>
              </a:rPr>
              <a:t> «Στρατηγική Προοπτική Διερεύνηση (FORESIGHT)</a:t>
            </a:r>
            <a:endParaRPr lang="el-GR" sz="9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r>
              <a:rPr lang="el-GR" sz="9600" b="1" i="1" kern="100" dirty="0">
                <a:effectLst/>
                <a:latin typeface="Calibri" panose="020F0502020204030204" pitchFamily="34" charset="0"/>
                <a:ea typeface="Calibri" panose="020F0502020204030204" pitchFamily="34" charset="0"/>
                <a:cs typeface="Calibri" panose="020F0502020204030204" pitchFamily="34" charset="0"/>
              </a:rPr>
              <a:t>στη Διοίκηση, Οικονομία και Ασφάλεια»</a:t>
            </a:r>
          </a:p>
          <a:p>
            <a:pPr algn="ctr">
              <a:lnSpc>
                <a:spcPct val="115000"/>
              </a:lnSpc>
              <a:spcAft>
                <a:spcPts val="800"/>
              </a:spcAft>
            </a:pPr>
            <a:endParaRPr lang="el-GR" sz="9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l-GR" sz="9600" b="1" i="1" kern="100" dirty="0">
                <a:effectLst/>
                <a:latin typeface="Calibri" panose="020F0502020204030204" pitchFamily="34" charset="0"/>
                <a:ea typeface="Calibri" panose="020F0502020204030204" pitchFamily="34" charset="0"/>
                <a:cs typeface="Calibri" panose="020F0502020204030204" pitchFamily="34" charset="0"/>
              </a:rPr>
              <a:t>Θεματική Ενότητα 2: </a:t>
            </a:r>
            <a:r>
              <a:rPr lang="el-GR" sz="9600" i="1" kern="100" dirty="0">
                <a:effectLst/>
                <a:latin typeface="Calibri" panose="020F0502020204030204" pitchFamily="34" charset="0"/>
                <a:ea typeface="Calibri" panose="020F0502020204030204" pitchFamily="34" charset="0"/>
                <a:cs typeface="Calibri" panose="020F0502020204030204" pitchFamily="34" charset="0"/>
              </a:rPr>
              <a:t> </a:t>
            </a:r>
            <a:endParaRPr lang="el-GR" sz="9600" b="1" i="1"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r>
              <a:rPr lang="el-GR" sz="9600" b="1" kern="100" dirty="0">
                <a:effectLst/>
                <a:latin typeface="Calibri" panose="020F0502020204030204" pitchFamily="34" charset="0"/>
                <a:ea typeface="Calibri" panose="020F0502020204030204" pitchFamily="34" charset="0"/>
                <a:cs typeface="Calibri" panose="020F0502020204030204" pitchFamily="34" charset="0"/>
              </a:rPr>
              <a:t>Ηγεσία, στο Κράτος και στην Διοίκηση σε Αβέβαια Περιβάλλοντα</a:t>
            </a:r>
          </a:p>
          <a:p>
            <a:pPr algn="just">
              <a:lnSpc>
                <a:spcPct val="115000"/>
              </a:lnSpc>
              <a:spcAft>
                <a:spcPts val="800"/>
              </a:spcAft>
            </a:pPr>
            <a:endParaRPr lang="el-GR" sz="96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r>
              <a:rPr lang="el-GR" sz="6200" b="1" i="1" kern="100" dirty="0">
                <a:effectLst/>
                <a:latin typeface="Calibri" panose="020F0502020204030204" pitchFamily="34" charset="0"/>
                <a:ea typeface="Calibri" panose="020F0502020204030204" pitchFamily="34" charset="0"/>
                <a:cs typeface="Calibri" panose="020F0502020204030204" pitchFamily="34" charset="0"/>
              </a:rPr>
              <a:t>Επιστημονικός Υπεύθυνος: Ευστάθιος </a:t>
            </a:r>
            <a:r>
              <a:rPr lang="el-GR" sz="6200" b="1" i="1" kern="100" dirty="0" err="1">
                <a:effectLst/>
                <a:latin typeface="Calibri" panose="020F0502020204030204" pitchFamily="34" charset="0"/>
                <a:ea typeface="Calibri" panose="020F0502020204030204" pitchFamily="34" charset="0"/>
                <a:cs typeface="Calibri" panose="020F0502020204030204" pitchFamily="34" charset="0"/>
              </a:rPr>
              <a:t>Φακιολάς</a:t>
            </a:r>
            <a:r>
              <a:rPr lang="el-GR" sz="6200" b="1" i="1" kern="100" dirty="0">
                <a:effectLst/>
                <a:latin typeface="Calibri" panose="020F0502020204030204" pitchFamily="34" charset="0"/>
                <a:ea typeface="Calibri" panose="020F0502020204030204" pitchFamily="34" charset="0"/>
                <a:cs typeface="Calibri" panose="020F0502020204030204" pitchFamily="34" charset="0"/>
              </a:rPr>
              <a:t>, Αναπληρωτή Καθηγητή του Τμήματος Πολιτικής Επιστήμης και Διεθνών Σχέσεων </a:t>
            </a:r>
            <a:endParaRPr lang="el-GR" sz="6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el-GR" sz="96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b="1"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2800" b="1" dirty="0">
              <a:solidFill>
                <a:srgbClr val="C00000"/>
              </a:solidFill>
            </a:endParaRPr>
          </a:p>
          <a:p>
            <a:endParaRPr lang="el-GR" sz="2800" b="1" dirty="0">
              <a:solidFill>
                <a:srgbClr val="C00000"/>
              </a:solidFill>
            </a:endParaRPr>
          </a:p>
        </p:txBody>
      </p:sp>
      <p:sp>
        <p:nvSpPr>
          <p:cNvPr id="4" name="3 - Ορθογώνιο"/>
          <p:cNvSpPr/>
          <p:nvPr/>
        </p:nvSpPr>
        <p:spPr>
          <a:xfrm>
            <a:off x="4552884" y="5668088"/>
            <a:ext cx="4429156" cy="641232"/>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600" b="1" dirty="0">
              <a:solidFill>
                <a:schemeClr val="tx2">
                  <a:lumMod val="20000"/>
                  <a:lumOff val="80000"/>
                </a:schemeClr>
              </a:solidFill>
            </a:endParaRPr>
          </a:p>
          <a:p>
            <a:pPr algn="ctr"/>
            <a:r>
              <a:rPr lang="el-GR" sz="1600" b="1" dirty="0">
                <a:solidFill>
                  <a:schemeClr val="tx2">
                    <a:lumMod val="20000"/>
                    <a:lumOff val="80000"/>
                  </a:schemeClr>
                </a:solidFill>
              </a:rPr>
              <a:t>Εισηγητής</a:t>
            </a:r>
          </a:p>
          <a:p>
            <a:pPr algn="ctr"/>
            <a:r>
              <a:rPr lang="el-GR" sz="1600" b="1" dirty="0">
                <a:solidFill>
                  <a:schemeClr val="tx2">
                    <a:lumMod val="20000"/>
                    <a:lumOff val="80000"/>
                  </a:schemeClr>
                </a:solidFill>
              </a:rPr>
              <a:t>Νικόλαος Η. Παπαχρήστου</a:t>
            </a:r>
          </a:p>
          <a:p>
            <a:pPr algn="ctr"/>
            <a:endParaRPr lang="el-GR" sz="1600" b="1" dirty="0">
              <a:solidFill>
                <a:schemeClr val="tx2">
                  <a:lumMod val="20000"/>
                  <a:lumOff val="80000"/>
                </a:schemeClr>
              </a:solidFill>
            </a:endParaRPr>
          </a:p>
        </p:txBody>
      </p:sp>
      <p:pic>
        <p:nvPicPr>
          <p:cNvPr id="5" name="image5.jpg" descr="Εικόνα που περιέχει κείμενο, γραμματοσειρά, γραφικά, σχεδίαση&#10;&#10;Περιγραφή που δημιουργήθηκε αυτόματα">
            <a:extLst>
              <a:ext uri="{FF2B5EF4-FFF2-40B4-BE49-F238E27FC236}">
                <a16:creationId xmlns:a16="http://schemas.microsoft.com/office/drawing/2014/main" id="{E2395AD3-B767-4E22-9611-5E2C602491A6}"/>
              </a:ext>
            </a:extLst>
          </p:cNvPr>
          <p:cNvPicPr/>
          <p:nvPr/>
        </p:nvPicPr>
        <p:blipFill>
          <a:blip r:embed="rId2"/>
          <a:srcRect/>
          <a:stretch>
            <a:fillRect/>
          </a:stretch>
        </p:blipFill>
        <p:spPr>
          <a:xfrm>
            <a:off x="6660232" y="228422"/>
            <a:ext cx="1800200" cy="1112346"/>
          </a:xfrm>
          <a:prstGeom prst="rect">
            <a:avLst/>
          </a:prstGeom>
          <a:ln/>
        </p:spPr>
      </p:pic>
      <p:pic>
        <p:nvPicPr>
          <p:cNvPr id="7" name="image3.png" descr="A black text on a black background&#10;&#10;Description automatically generated">
            <a:extLst>
              <a:ext uri="{FF2B5EF4-FFF2-40B4-BE49-F238E27FC236}">
                <a16:creationId xmlns:a16="http://schemas.microsoft.com/office/drawing/2014/main" id="{8DD2D50F-F014-44D3-8204-AE78136E13B4}"/>
              </a:ext>
            </a:extLst>
          </p:cNvPr>
          <p:cNvPicPr/>
          <p:nvPr/>
        </p:nvPicPr>
        <p:blipFill>
          <a:blip r:embed="rId3"/>
          <a:srcRect/>
          <a:stretch>
            <a:fillRect/>
          </a:stretch>
        </p:blipFill>
        <p:spPr>
          <a:xfrm>
            <a:off x="683568" y="470241"/>
            <a:ext cx="2314575" cy="847725"/>
          </a:xfrm>
          <a:prstGeom prst="rect">
            <a:avLst/>
          </a:prstGeom>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F9E37-4DA3-8D83-E46D-192B6C6C728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C0E5602-CD14-A32C-F78A-4665F9612DAF}"/>
              </a:ext>
            </a:extLst>
          </p:cNvPr>
          <p:cNvSpPr>
            <a:spLocks noGrp="1"/>
          </p:cNvSpPr>
          <p:nvPr>
            <p:ph type="title"/>
          </p:nvPr>
        </p:nvSpPr>
        <p:spPr/>
        <p:txBody>
          <a:bodyPr/>
          <a:lstStyle/>
          <a:p>
            <a:r>
              <a:rPr lang="el-GR" dirty="0"/>
              <a:t>Το κράτος</a:t>
            </a:r>
          </a:p>
        </p:txBody>
      </p:sp>
      <p:sp>
        <p:nvSpPr>
          <p:cNvPr id="3" name="Θέση περιεχομένου 2">
            <a:extLst>
              <a:ext uri="{FF2B5EF4-FFF2-40B4-BE49-F238E27FC236}">
                <a16:creationId xmlns:a16="http://schemas.microsoft.com/office/drawing/2014/main" id="{CD837FDC-37DB-70E8-6D21-7BFEC050C8E8}"/>
              </a:ext>
            </a:extLst>
          </p:cNvPr>
          <p:cNvSpPr>
            <a:spLocks noGrp="1"/>
          </p:cNvSpPr>
          <p:nvPr>
            <p:ph idx="1"/>
          </p:nvPr>
        </p:nvSpPr>
        <p:spPr/>
        <p:txBody>
          <a:bodyPr>
            <a:noAutofit/>
          </a:bodyPr>
          <a:lstStyle/>
          <a:p>
            <a:pPr marL="0" indent="0">
              <a:buNone/>
            </a:pPr>
            <a:r>
              <a:rPr lang="el-GR" sz="2400" b="1" dirty="0">
                <a:latin typeface="Calibri" panose="020F0502020204030204" pitchFamily="34" charset="0"/>
                <a:ea typeface="Calibri" panose="020F0502020204030204" pitchFamily="34" charset="0"/>
              </a:rPr>
              <a:t>Λ</a:t>
            </a:r>
            <a:r>
              <a:rPr lang="el-GR" sz="2400" b="1" dirty="0">
                <a:effectLst/>
                <a:latin typeface="Calibri" panose="020F0502020204030204" pitchFamily="34" charset="0"/>
                <a:ea typeface="Calibri" panose="020F0502020204030204" pitchFamily="34" charset="0"/>
              </a:rPr>
              <a:t>αός</a:t>
            </a:r>
            <a:r>
              <a:rPr lang="el-GR" sz="2400" dirty="0">
                <a:effectLst/>
                <a:latin typeface="Calibri" panose="020F0502020204030204" pitchFamily="34" charset="0"/>
                <a:ea typeface="Calibri" panose="020F0502020204030204" pitchFamily="34" charset="0"/>
              </a:rPr>
              <a:t>: </a:t>
            </a:r>
            <a:r>
              <a:rPr lang="el-GR" sz="2400" dirty="0">
                <a:latin typeface="Calibri" panose="020F0502020204030204" pitchFamily="34" charset="0"/>
                <a:ea typeface="Calibri" panose="020F0502020204030204" pitchFamily="34" charset="0"/>
              </a:rPr>
              <a:t>Τ</a:t>
            </a:r>
            <a:r>
              <a:rPr lang="el-GR" sz="2400" dirty="0">
                <a:effectLst/>
                <a:latin typeface="Calibri" panose="020F0502020204030204" pitchFamily="34" charset="0"/>
                <a:ea typeface="Calibri" panose="020F0502020204030204" pitchFamily="34" charset="0"/>
              </a:rPr>
              <a:t>ο σύνολο των πολιτών του κράτους ανεξάρτητα από φύλο, ηλικία, γλώσσα και εθνικότητα</a:t>
            </a:r>
          </a:p>
          <a:p>
            <a:pPr marL="0" indent="0">
              <a:buNone/>
            </a:pPr>
            <a:endParaRPr lang="el-GR" sz="2400" dirty="0">
              <a:effectLst/>
              <a:latin typeface="Calibri" panose="020F0502020204030204" pitchFamily="34" charset="0"/>
              <a:ea typeface="Calibri" panose="020F0502020204030204" pitchFamily="34" charset="0"/>
            </a:endParaRPr>
          </a:p>
          <a:p>
            <a:pPr marL="0" indent="0">
              <a:buNone/>
            </a:pPr>
            <a:r>
              <a:rPr lang="el-GR" sz="2400" dirty="0">
                <a:solidFill>
                  <a:srgbClr val="FF0000"/>
                </a:solidFill>
                <a:effectLst/>
                <a:latin typeface="Calibri" panose="020F0502020204030204" pitchFamily="34" charset="0"/>
                <a:ea typeface="Calibri" panose="020F0502020204030204" pitchFamily="34" charset="0"/>
              </a:rPr>
              <a:t>Ιθαγένεια</a:t>
            </a:r>
            <a:r>
              <a:rPr lang="el-GR" sz="2400" dirty="0">
                <a:solidFill>
                  <a:srgbClr val="FF0000"/>
                </a:solidFill>
                <a:latin typeface="Calibri" panose="020F0502020204030204" pitchFamily="34" charset="0"/>
                <a:ea typeface="Calibri" panose="020F0502020204030204" pitchFamily="34" charset="0"/>
              </a:rPr>
              <a:t>:</a:t>
            </a:r>
            <a:r>
              <a:rPr lang="el-GR" sz="2400" dirty="0">
                <a:effectLst/>
                <a:latin typeface="Calibri" panose="020F0502020204030204" pitchFamily="34" charset="0"/>
                <a:ea typeface="Calibri" panose="020F0502020204030204" pitchFamily="34" charset="0"/>
              </a:rPr>
              <a:t> Η ιδιότητα του προσώπου ως μέλους του λαού ενός κράτους (του πολίτη) υπό ευρεία έννοια. </a:t>
            </a:r>
          </a:p>
          <a:p>
            <a:pPr marL="0" indent="0">
              <a:buNone/>
            </a:pPr>
            <a:r>
              <a:rPr lang="el-GR" sz="2400" dirty="0">
                <a:latin typeface="Calibri" panose="020F0502020204030204" pitchFamily="34" charset="0"/>
                <a:ea typeface="Calibri" panose="020F0502020204030204" pitchFamily="34" charset="0"/>
              </a:rPr>
              <a:t>Ν</a:t>
            </a:r>
            <a:r>
              <a:rPr lang="el-GR" sz="2400" dirty="0">
                <a:effectLst/>
                <a:latin typeface="Calibri" panose="020F0502020204030204" pitchFamily="34" charset="0"/>
                <a:ea typeface="Calibri" panose="020F0502020204030204" pitchFamily="34" charset="0"/>
              </a:rPr>
              <a:t>ομικός δεσμός του ατόμου με ένα ορισμένο κράτος, (ο πολίτης φορέας υποχρεώσεων και δικαιωμάτων </a:t>
            </a:r>
          </a:p>
          <a:p>
            <a:pPr marL="0" indent="0">
              <a:buNone/>
            </a:pPr>
            <a:endParaRPr lang="el-GR" sz="2400" dirty="0">
              <a:effectLst/>
              <a:latin typeface="Calibri" panose="020F0502020204030204" pitchFamily="34" charset="0"/>
              <a:ea typeface="Calibri" panose="020F0502020204030204" pitchFamily="34" charset="0"/>
            </a:endParaRPr>
          </a:p>
          <a:p>
            <a:pPr marL="0" indent="0">
              <a:buNone/>
            </a:pPr>
            <a:r>
              <a:rPr lang="el-GR" sz="2400" dirty="0">
                <a:solidFill>
                  <a:schemeClr val="tx2"/>
                </a:solidFill>
                <a:latin typeface="Calibri" panose="020F0502020204030204" pitchFamily="34" charset="0"/>
                <a:ea typeface="Calibri" panose="020F0502020204030204" pitchFamily="34" charset="0"/>
              </a:rPr>
              <a:t>Ε</a:t>
            </a:r>
            <a:r>
              <a:rPr lang="el-GR" sz="2400" dirty="0">
                <a:solidFill>
                  <a:schemeClr val="tx2"/>
                </a:solidFill>
                <a:effectLst/>
                <a:latin typeface="Calibri" panose="020F0502020204030204" pitchFamily="34" charset="0"/>
                <a:ea typeface="Calibri" panose="020F0502020204030204" pitchFamily="34" charset="0"/>
              </a:rPr>
              <a:t>θνικότητα</a:t>
            </a:r>
            <a:r>
              <a:rPr lang="el-GR" sz="2400" dirty="0">
                <a:effectLst/>
                <a:latin typeface="Calibri" panose="020F0502020204030204" pitchFamily="34" charset="0"/>
                <a:ea typeface="Calibri" panose="020F0502020204030204" pitchFamily="34" charset="0"/>
              </a:rPr>
              <a:t>: </a:t>
            </a:r>
            <a:r>
              <a:rPr lang="el-GR" sz="2400" dirty="0">
                <a:latin typeface="Calibri" panose="020F0502020204030204" pitchFamily="34" charset="0"/>
                <a:ea typeface="Calibri" panose="020F0502020204030204" pitchFamily="34" charset="0"/>
              </a:rPr>
              <a:t>Η </a:t>
            </a:r>
            <a:r>
              <a:rPr lang="el-GR" sz="2400" dirty="0">
                <a:effectLst/>
                <a:latin typeface="Calibri" panose="020F0502020204030204" pitchFamily="34" charset="0"/>
                <a:ea typeface="Calibri" panose="020F0502020204030204" pitchFamily="34" charset="0"/>
              </a:rPr>
              <a:t>ιδιότητα του ατόμου ως μέλους ενός έθνους.</a:t>
            </a:r>
          </a:p>
          <a:p>
            <a:pPr marL="0" indent="0">
              <a:buNone/>
            </a:pPr>
            <a:r>
              <a:rPr lang="el-GR" sz="2400" dirty="0">
                <a:latin typeface="Calibri" panose="020F0502020204030204" pitchFamily="34" charset="0"/>
                <a:ea typeface="Calibri" panose="020F0502020204030204" pitchFamily="34" charset="0"/>
              </a:rPr>
              <a:t>Ο</a:t>
            </a:r>
            <a:r>
              <a:rPr lang="el-GR" sz="2400" dirty="0">
                <a:effectLst/>
                <a:latin typeface="Calibri" panose="020F0502020204030204" pitchFamily="34" charset="0"/>
                <a:ea typeface="Calibri" panose="020F0502020204030204" pitchFamily="34" charset="0"/>
              </a:rPr>
              <a:t> ηθικός δεσμός αυτού με ένα ορισμένο έθνος</a:t>
            </a:r>
            <a:endParaRPr lang="el-GR" sz="2400" dirty="0">
              <a:solidFill>
                <a:schemeClr val="tx2"/>
              </a:solidFill>
            </a:endParaRPr>
          </a:p>
        </p:txBody>
      </p:sp>
    </p:spTree>
    <p:extLst>
      <p:ext uri="{BB962C8B-B14F-4D97-AF65-F5344CB8AC3E}">
        <p14:creationId xmlns:p14="http://schemas.microsoft.com/office/powerpoint/2010/main" val="655856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6B99D991-486C-6A65-3D63-09AB9F939C88}"/>
              </a:ext>
            </a:extLst>
          </p:cNvPr>
          <p:cNvSpPr>
            <a:spLocks noGrp="1" noChangeArrowheads="1"/>
          </p:cNvSpPr>
          <p:nvPr>
            <p:ph type="body" idx="1"/>
          </p:nvPr>
        </p:nvSpPr>
        <p:spPr>
          <a:xfrm>
            <a:off x="457200" y="476672"/>
            <a:ext cx="8229600" cy="5678091"/>
          </a:xfrm>
        </p:spPr>
        <p:txBody>
          <a:bodyPr>
            <a:normAutofit fontScale="92500" lnSpcReduction="10000"/>
          </a:bodyPr>
          <a:lstStyle/>
          <a:p>
            <a:pPr eaLnBrk="1" hangingPunct="1">
              <a:lnSpc>
                <a:spcPct val="90000"/>
              </a:lnSpc>
              <a:buFont typeface="Wingdings" panose="05000000000000000000" pitchFamily="2" charset="2"/>
              <a:buNone/>
            </a:pPr>
            <a:endParaRPr lang="el-GR" altLang="el-GR" sz="2400" b="1" dirty="0">
              <a:solidFill>
                <a:srgbClr val="993300"/>
              </a:solidFill>
              <a:latin typeface="Comic Sans MS" panose="030F0702030302020204" pitchFamily="66" charset="0"/>
            </a:endParaRPr>
          </a:p>
          <a:p>
            <a:pPr eaLnBrk="1" hangingPunct="1">
              <a:lnSpc>
                <a:spcPct val="90000"/>
              </a:lnSpc>
              <a:buFont typeface="Wingdings" panose="05000000000000000000" pitchFamily="2" charset="2"/>
              <a:buNone/>
            </a:pPr>
            <a:endParaRPr lang="el-GR" altLang="el-GR" dirty="0">
              <a:solidFill>
                <a:srgbClr val="993300"/>
              </a:solidFill>
              <a:latin typeface="Comic Sans MS" panose="030F0702030302020204" pitchFamily="66" charset="0"/>
            </a:endParaRPr>
          </a:p>
          <a:p>
            <a:pPr eaLnBrk="1" hangingPunct="1">
              <a:lnSpc>
                <a:spcPct val="90000"/>
              </a:lnSpc>
              <a:buFont typeface="Wingdings" panose="05000000000000000000" pitchFamily="2" charset="2"/>
              <a:buNone/>
            </a:pPr>
            <a:r>
              <a:rPr lang="el-GR" altLang="el-GR" sz="3000" i="1" dirty="0">
                <a:solidFill>
                  <a:srgbClr val="993300"/>
                </a:solidFill>
                <a:latin typeface="Comic Sans MS" panose="030F0702030302020204" pitchFamily="66" charset="0"/>
              </a:rPr>
              <a:t>Άρθρο 1 Σ. Μορφή Πολιτεύματος</a:t>
            </a:r>
          </a:p>
          <a:p>
            <a:pPr eaLnBrk="1" hangingPunct="1">
              <a:lnSpc>
                <a:spcPct val="90000"/>
              </a:lnSpc>
              <a:buFont typeface="Wingdings" panose="05000000000000000000" pitchFamily="2" charset="2"/>
              <a:buNone/>
            </a:pPr>
            <a:endParaRPr lang="el-GR" altLang="el-GR" sz="3000" i="1" dirty="0">
              <a:solidFill>
                <a:srgbClr val="993300"/>
              </a:solidFill>
              <a:latin typeface="Comic Sans MS" panose="030F0702030302020204" pitchFamily="66" charset="0"/>
            </a:endParaRPr>
          </a:p>
          <a:p>
            <a:pPr eaLnBrk="1" hangingPunct="1">
              <a:lnSpc>
                <a:spcPct val="90000"/>
              </a:lnSpc>
              <a:buFont typeface="Wingdings" panose="05000000000000000000" pitchFamily="2" charset="2"/>
              <a:buNone/>
            </a:pPr>
            <a:r>
              <a:rPr lang="el-GR" altLang="el-GR" sz="3000" dirty="0">
                <a:solidFill>
                  <a:srgbClr val="993300"/>
                </a:solidFill>
                <a:latin typeface="Comic Sans MS" panose="030F0702030302020204" pitchFamily="66" charset="0"/>
              </a:rPr>
              <a:t>1.Το πολίτευμα της Ελλάδας είναι </a:t>
            </a:r>
            <a:r>
              <a:rPr lang="el-GR" altLang="el-GR" sz="3000" dirty="0" err="1">
                <a:solidFill>
                  <a:srgbClr val="993300"/>
                </a:solidFill>
                <a:latin typeface="Comic Sans MS" panose="030F0702030302020204" pitchFamily="66" charset="0"/>
              </a:rPr>
              <a:t>Προεδρευόμενη</a:t>
            </a:r>
            <a:r>
              <a:rPr lang="el-GR" altLang="el-GR" sz="3000" dirty="0">
                <a:solidFill>
                  <a:srgbClr val="993300"/>
                </a:solidFill>
                <a:latin typeface="Comic Sans MS" panose="030F0702030302020204" pitchFamily="66" charset="0"/>
              </a:rPr>
              <a:t> Κοινοβουλευτική Δημοκρατία.</a:t>
            </a:r>
          </a:p>
          <a:p>
            <a:pPr eaLnBrk="1" hangingPunct="1">
              <a:lnSpc>
                <a:spcPct val="90000"/>
              </a:lnSpc>
              <a:buFont typeface="Wingdings" panose="05000000000000000000" pitchFamily="2" charset="2"/>
              <a:buNone/>
            </a:pPr>
            <a:endParaRPr lang="el-GR" altLang="el-GR" sz="3000" dirty="0">
              <a:solidFill>
                <a:srgbClr val="993300"/>
              </a:solidFill>
              <a:latin typeface="Comic Sans MS" panose="030F0702030302020204" pitchFamily="66" charset="0"/>
            </a:endParaRPr>
          </a:p>
          <a:p>
            <a:pPr eaLnBrk="1" hangingPunct="1">
              <a:lnSpc>
                <a:spcPct val="90000"/>
              </a:lnSpc>
              <a:buFont typeface="Wingdings" panose="05000000000000000000" pitchFamily="2" charset="2"/>
              <a:buNone/>
            </a:pPr>
            <a:r>
              <a:rPr lang="el-GR" altLang="el-GR" sz="3000" dirty="0">
                <a:solidFill>
                  <a:srgbClr val="993300"/>
                </a:solidFill>
                <a:latin typeface="Comic Sans MS" panose="030F0702030302020204" pitchFamily="66" charset="0"/>
              </a:rPr>
              <a:t>2.Θεμέλιο του πολιτεύματος είναι η λαϊκή κυριαρχία.</a:t>
            </a:r>
          </a:p>
          <a:p>
            <a:pPr eaLnBrk="1" hangingPunct="1">
              <a:lnSpc>
                <a:spcPct val="90000"/>
              </a:lnSpc>
              <a:buFont typeface="Wingdings" panose="05000000000000000000" pitchFamily="2" charset="2"/>
              <a:buNone/>
            </a:pPr>
            <a:endParaRPr lang="el-GR" altLang="el-GR" sz="3000" dirty="0">
              <a:solidFill>
                <a:srgbClr val="993300"/>
              </a:solidFill>
              <a:latin typeface="Comic Sans MS" panose="030F0702030302020204" pitchFamily="66" charset="0"/>
            </a:endParaRPr>
          </a:p>
          <a:p>
            <a:pPr eaLnBrk="1" hangingPunct="1">
              <a:lnSpc>
                <a:spcPct val="90000"/>
              </a:lnSpc>
              <a:buFont typeface="Wingdings" panose="05000000000000000000" pitchFamily="2" charset="2"/>
              <a:buNone/>
            </a:pPr>
            <a:r>
              <a:rPr lang="el-GR" altLang="el-GR" sz="3000" dirty="0">
                <a:solidFill>
                  <a:srgbClr val="993300"/>
                </a:solidFill>
                <a:latin typeface="Comic Sans MS" panose="030F0702030302020204" pitchFamily="66" charset="0"/>
              </a:rPr>
              <a:t>3.Όλες οι εξουσίες πηγάζουν από το Λαό, υπάρχουν υπέρ αυτού και του Έθνους και ασκούνται όπως ορίζει το Σύνταγμα.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69C8C-8C4F-4F0F-8301-D425C868FD0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304997A-6927-EB08-E44E-38B8C8003106}"/>
              </a:ext>
            </a:extLst>
          </p:cNvPr>
          <p:cNvSpPr>
            <a:spLocks noGrp="1"/>
          </p:cNvSpPr>
          <p:nvPr>
            <p:ph type="title"/>
          </p:nvPr>
        </p:nvSpPr>
        <p:spPr/>
        <p:txBody>
          <a:bodyPr/>
          <a:lstStyle/>
          <a:p>
            <a:r>
              <a:rPr lang="el-GR" dirty="0"/>
              <a:t>Το κράτος</a:t>
            </a:r>
          </a:p>
        </p:txBody>
      </p:sp>
      <p:sp>
        <p:nvSpPr>
          <p:cNvPr id="3" name="Θέση περιεχομένου 2">
            <a:extLst>
              <a:ext uri="{FF2B5EF4-FFF2-40B4-BE49-F238E27FC236}">
                <a16:creationId xmlns:a16="http://schemas.microsoft.com/office/drawing/2014/main" id="{DE9AEFE6-305B-7103-4978-F457F87CF0DF}"/>
              </a:ext>
            </a:extLst>
          </p:cNvPr>
          <p:cNvSpPr>
            <a:spLocks noGrp="1"/>
          </p:cNvSpPr>
          <p:nvPr>
            <p:ph idx="1"/>
          </p:nvPr>
        </p:nvSpPr>
        <p:spPr/>
        <p:txBody>
          <a:bodyPr>
            <a:noAutofit/>
          </a:bodyPr>
          <a:lstStyle/>
          <a:p>
            <a:pPr marL="0" indent="0">
              <a:buNone/>
            </a:pPr>
            <a:r>
              <a:rPr lang="el-GR" sz="2000" dirty="0">
                <a:solidFill>
                  <a:schemeClr val="tx2"/>
                </a:solidFill>
                <a:effectLst/>
                <a:latin typeface="Calibri" panose="020F0502020204030204" pitchFamily="34" charset="0"/>
                <a:ea typeface="Calibri" panose="020F0502020204030204" pitchFamily="34" charset="0"/>
              </a:rPr>
              <a:t>Έδαφος είναι ο εδαφικός χώρος εντός του οποίου ασκείται η κρατική εξουσία</a:t>
            </a:r>
          </a:p>
          <a:p>
            <a:pPr marL="0" indent="0">
              <a:buNone/>
            </a:pPr>
            <a:r>
              <a:rPr lang="el-GR" sz="2000" dirty="0">
                <a:solidFill>
                  <a:schemeClr val="tx2"/>
                </a:solidFill>
                <a:latin typeface="Calibri" panose="020F0502020204030204" pitchFamily="34" charset="0"/>
              </a:rPr>
              <a:t>Επικράτεια:</a:t>
            </a:r>
            <a:r>
              <a:rPr lang="el-GR" sz="2000" dirty="0">
                <a:solidFill>
                  <a:schemeClr val="tx2"/>
                </a:solidFill>
                <a:effectLst/>
                <a:latin typeface="Calibri" panose="020F0502020204030204" pitchFamily="34" charset="0"/>
                <a:ea typeface="Calibri" panose="020F0502020204030204" pitchFamily="34" charset="0"/>
              </a:rPr>
              <a:t> επίγειο,  θαλάσσιο και εναέριο χώρο</a:t>
            </a:r>
          </a:p>
          <a:p>
            <a:pPr marL="0" indent="0">
              <a:buNone/>
            </a:pPr>
            <a:endParaRPr lang="el-GR" sz="2000" dirty="0">
              <a:solidFill>
                <a:schemeClr val="tx2"/>
              </a:solidFill>
              <a:latin typeface="Calibri" panose="020F0502020204030204" pitchFamily="34" charset="0"/>
            </a:endParaRPr>
          </a:p>
          <a:p>
            <a:pPr marL="0" indent="0">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Το έδαφος διττή νομική σημασία:</a:t>
            </a:r>
          </a:p>
          <a:p>
            <a:pPr>
              <a:buFont typeface="Wingdings" panose="05000000000000000000" pitchFamily="2" charset="2"/>
              <a:buChar char="§"/>
            </a:pPr>
            <a:r>
              <a:rPr lang="el-GR" sz="2000" kern="100" dirty="0">
                <a:effectLst/>
                <a:latin typeface="Calibri" panose="020F0502020204030204" pitchFamily="34" charset="0"/>
                <a:ea typeface="Calibri" panose="020F0502020204030204" pitchFamily="34" charset="0"/>
                <a:cs typeface="Calibri" panose="020F0502020204030204" pitchFamily="34" charset="0"/>
              </a:rPr>
              <a:t>θετική γιατί το κράτος συνίσταται από όλα τα πρόσωπα που βρίσκονται στο έδαφος του κράτους και</a:t>
            </a:r>
          </a:p>
          <a:p>
            <a:pPr>
              <a:buFont typeface="Wingdings" panose="05000000000000000000" pitchFamily="2" charset="2"/>
              <a:buChar char="§"/>
            </a:pPr>
            <a:r>
              <a:rPr lang="el-GR" sz="2000" kern="100" dirty="0">
                <a:effectLst/>
                <a:latin typeface="Calibri" panose="020F0502020204030204" pitchFamily="34" charset="0"/>
                <a:ea typeface="Calibri" panose="020F0502020204030204" pitchFamily="34" charset="0"/>
                <a:cs typeface="Calibri" panose="020F0502020204030204" pitchFamily="34" charset="0"/>
              </a:rPr>
              <a:t> αρνητική γιατί απαγορεύεται η άσκηση εξουσίας ενός κράτους στο έδαφος ενός άλλου χωρίς ρητή άδειά του</a:t>
            </a:r>
          </a:p>
          <a:p>
            <a:pPr marL="0" indent="0">
              <a:buNone/>
            </a:pPr>
            <a:endParaRPr lang="el-GR" sz="20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l-GR" sz="2000" kern="100" dirty="0">
                <a:latin typeface="Calibri" panose="020F0502020204030204" pitchFamily="34" charset="0"/>
                <a:ea typeface="Calibri" panose="020F0502020204030204" pitchFamily="34" charset="0"/>
                <a:cs typeface="Calibri" panose="020F0502020204030204" pitchFamily="34" charset="0"/>
              </a:rPr>
              <a:t>Τ</a:t>
            </a:r>
            <a:r>
              <a:rPr lang="el-GR" sz="2000" kern="100" dirty="0">
                <a:effectLst/>
                <a:latin typeface="Calibri" panose="020F0502020204030204" pitchFamily="34" charset="0"/>
                <a:ea typeface="Calibri" panose="020F0502020204030204" pitchFamily="34" charset="0"/>
                <a:cs typeface="Calibri" panose="020F0502020204030204" pitchFamily="34" charset="0"/>
              </a:rPr>
              <a:t>ο έδαφος δεν αποτελεί εμπράγματο δικαίωμα ενός κράτους αλλά το χώρο όπου μέσα ασκείται η εξουσία του</a:t>
            </a:r>
          </a:p>
          <a:p>
            <a:pPr marL="0" indent="0">
              <a:buNone/>
            </a:pPr>
            <a:r>
              <a:rPr lang="el-GR" sz="2000" dirty="0">
                <a:effectLst/>
                <a:latin typeface="Calibri" panose="020F0502020204030204" pitchFamily="34" charset="0"/>
                <a:ea typeface="Calibri" panose="020F0502020204030204" pitchFamily="34" charset="0"/>
              </a:rPr>
              <a:t>Η έκταση του εδάφους κάθε κράτους καθορίζεται από το δημόσιο διεθνές δίκαιο</a:t>
            </a:r>
          </a:p>
          <a:p>
            <a:pPr marL="0" indent="0">
              <a:buNone/>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dirty="0">
              <a:solidFill>
                <a:schemeClr val="tx2"/>
              </a:solidFill>
            </a:endParaRPr>
          </a:p>
        </p:txBody>
      </p:sp>
    </p:spTree>
    <p:extLst>
      <p:ext uri="{BB962C8B-B14F-4D97-AF65-F5344CB8AC3E}">
        <p14:creationId xmlns:p14="http://schemas.microsoft.com/office/powerpoint/2010/main" val="1561729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AC554-1779-BB91-204E-C71DA7E0E5A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C8D1CEC-C47F-5D8B-7D43-2DD4FD708F1F}"/>
              </a:ext>
            </a:extLst>
          </p:cNvPr>
          <p:cNvSpPr>
            <a:spLocks noGrp="1"/>
          </p:cNvSpPr>
          <p:nvPr>
            <p:ph type="title"/>
          </p:nvPr>
        </p:nvSpPr>
        <p:spPr/>
        <p:txBody>
          <a:bodyPr/>
          <a:lstStyle/>
          <a:p>
            <a:r>
              <a:rPr lang="el-GR" dirty="0"/>
              <a:t>Το κράτος</a:t>
            </a:r>
          </a:p>
        </p:txBody>
      </p:sp>
      <p:sp>
        <p:nvSpPr>
          <p:cNvPr id="3" name="Θέση περιεχομένου 2">
            <a:extLst>
              <a:ext uri="{FF2B5EF4-FFF2-40B4-BE49-F238E27FC236}">
                <a16:creationId xmlns:a16="http://schemas.microsoft.com/office/drawing/2014/main" id="{1931BA51-097F-F2B7-622E-91BE7DE2B069}"/>
              </a:ext>
            </a:extLst>
          </p:cNvPr>
          <p:cNvSpPr>
            <a:spLocks noGrp="1"/>
          </p:cNvSpPr>
          <p:nvPr>
            <p:ph idx="1"/>
          </p:nvPr>
        </p:nvSpPr>
        <p:spPr/>
        <p:txBody>
          <a:bodyPr>
            <a:noAutofit/>
          </a:bodyPr>
          <a:lstStyle/>
          <a:p>
            <a:pPr marL="0" indent="0">
              <a:buNone/>
            </a:pPr>
            <a:r>
              <a:rPr lang="el-GR" sz="2400" b="1" dirty="0">
                <a:effectLst/>
                <a:latin typeface="Calibri" panose="020F0502020204030204" pitchFamily="34" charset="0"/>
                <a:ea typeface="Calibri" panose="020F0502020204030204" pitchFamily="34" charset="0"/>
              </a:rPr>
              <a:t>Πρωτογενής εξουσία</a:t>
            </a:r>
            <a:r>
              <a:rPr lang="el-GR" sz="2400" dirty="0">
                <a:effectLst/>
                <a:latin typeface="Calibri" panose="020F0502020204030204" pitchFamily="34" charset="0"/>
                <a:ea typeface="Calibri" panose="020F0502020204030204" pitchFamily="34" charset="0"/>
              </a:rPr>
              <a:t> : ανήκει στο κράτος και δεν παραχωρείται από άλλη δύναμη</a:t>
            </a:r>
          </a:p>
          <a:p>
            <a:pPr marL="0" indent="0">
              <a:buNone/>
            </a:pPr>
            <a:endParaRPr lang="el-GR" sz="2400"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l-GR" sz="2400" b="1" dirty="0">
                <a:effectLst/>
                <a:latin typeface="Calibri" panose="020F0502020204030204" pitchFamily="34" charset="0"/>
                <a:ea typeface="Calibri" panose="020F0502020204030204" pitchFamily="34" charset="0"/>
              </a:rPr>
              <a:t>Το κράτος αποτελεί μία άσκηση στην νομιμοποίηση:</a:t>
            </a:r>
          </a:p>
          <a:p>
            <a:pPr marL="0" indent="0">
              <a:buNone/>
            </a:pPr>
            <a:r>
              <a:rPr lang="el-GR" sz="2400" b="1" dirty="0">
                <a:effectLst/>
                <a:latin typeface="Calibri" panose="020F0502020204030204" pitchFamily="34" charset="0"/>
                <a:ea typeface="Calibri" panose="020F0502020204030204" pitchFamily="34" charset="0"/>
              </a:rPr>
              <a:t> οι αποφάσεις του γίνονται αποδεκτές ως υποχρεωτικές </a:t>
            </a:r>
            <a:endParaRPr lang="el-GR" sz="2400" b="1" dirty="0">
              <a:latin typeface="Calibri" panose="020F0502020204030204" pitchFamily="34" charset="0"/>
              <a:ea typeface="Calibri" panose="020F0502020204030204" pitchFamily="34" charset="0"/>
            </a:endParaRPr>
          </a:p>
          <a:p>
            <a:pPr marL="0" indent="0">
              <a:buNone/>
            </a:pPr>
            <a:r>
              <a:rPr lang="el-GR" sz="2400" b="1" dirty="0">
                <a:effectLst/>
                <a:latin typeface="Calibri" panose="020F0502020204030204" pitchFamily="34" charset="0"/>
                <a:ea typeface="Calibri" panose="020F0502020204030204" pitchFamily="34" charset="0"/>
              </a:rPr>
              <a:t>αντανακλά τα  συμφέροντα της κοινωνίας</a:t>
            </a:r>
          </a:p>
          <a:p>
            <a:pPr marL="0" indent="0">
              <a:buNone/>
            </a:pPr>
            <a:endParaRPr lang="el-GR" sz="2400" b="1" dirty="0">
              <a:effectLst/>
              <a:latin typeface="Calibri" panose="020F0502020204030204" pitchFamily="34" charset="0"/>
              <a:ea typeface="Calibri" panose="020F0502020204030204" pitchFamily="34" charset="0"/>
            </a:endParaRPr>
          </a:p>
          <a:p>
            <a:pPr marL="0" indent="0">
              <a:buNone/>
            </a:pPr>
            <a:r>
              <a:rPr lang="el-GR" sz="2400" b="1" dirty="0">
                <a:effectLst/>
                <a:latin typeface="Calibri" panose="020F0502020204030204" pitchFamily="34" charset="0"/>
                <a:ea typeface="Calibri" panose="020F0502020204030204" pitchFamily="34" charset="0"/>
              </a:rPr>
              <a:t>Η εξουσία κράτους </a:t>
            </a:r>
            <a:r>
              <a:rPr lang="el-GR" sz="2400" b="1" dirty="0">
                <a:latin typeface="Calibri" panose="020F0502020204030204" pitchFamily="34" charset="0"/>
                <a:ea typeface="Calibri" panose="020F0502020204030204" pitchFamily="34" charset="0"/>
              </a:rPr>
              <a:t>/ </a:t>
            </a:r>
            <a:r>
              <a:rPr lang="el-GR" sz="2400" b="1" dirty="0">
                <a:effectLst/>
                <a:latin typeface="Calibri" panose="020F0502020204030204" pitchFamily="34" charset="0"/>
                <a:ea typeface="Calibri" panose="020F0502020204030204" pitchFamily="34" charset="0"/>
              </a:rPr>
              <a:t>κρατική εξουσία, είναι η ανώτατη εξουσία που διατάσσει με εξαναγκασμό και ανήκει αποκλειστικά στο κράτος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dirty="0">
              <a:solidFill>
                <a:schemeClr val="tx2"/>
              </a:solidFill>
            </a:endParaRPr>
          </a:p>
        </p:txBody>
      </p:sp>
    </p:spTree>
    <p:extLst>
      <p:ext uri="{BB962C8B-B14F-4D97-AF65-F5344CB8AC3E}">
        <p14:creationId xmlns:p14="http://schemas.microsoft.com/office/powerpoint/2010/main" val="649612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8D8EA-647D-76A1-F21F-B3D9BAFDFDB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0E123AF-6A9D-E836-F8F8-B483D164E0F9}"/>
              </a:ext>
            </a:extLst>
          </p:cNvPr>
          <p:cNvSpPr>
            <a:spLocks noGrp="1"/>
          </p:cNvSpPr>
          <p:nvPr>
            <p:ph type="title"/>
          </p:nvPr>
        </p:nvSpPr>
        <p:spPr/>
        <p:txBody>
          <a:bodyPr/>
          <a:lstStyle/>
          <a:p>
            <a:r>
              <a:rPr lang="el-GR" dirty="0"/>
              <a:t>Το κράτος</a:t>
            </a:r>
          </a:p>
        </p:txBody>
      </p:sp>
      <p:sp>
        <p:nvSpPr>
          <p:cNvPr id="3" name="Θέση περιεχομένου 2">
            <a:extLst>
              <a:ext uri="{FF2B5EF4-FFF2-40B4-BE49-F238E27FC236}">
                <a16:creationId xmlns:a16="http://schemas.microsoft.com/office/drawing/2014/main" id="{1861E21C-8B4E-42B0-4195-8B7AAC473667}"/>
              </a:ext>
            </a:extLst>
          </p:cNvPr>
          <p:cNvSpPr>
            <a:spLocks noGrp="1"/>
          </p:cNvSpPr>
          <p:nvPr>
            <p:ph idx="1"/>
          </p:nvPr>
        </p:nvSpPr>
        <p:spPr/>
        <p:txBody>
          <a:bodyPr>
            <a:noAutofit/>
          </a:bodyPr>
          <a:lstStyle/>
          <a:p>
            <a:pPr marL="0" indent="0">
              <a:buNone/>
            </a:pPr>
            <a:endParaRPr lang="el-GR" sz="2400" b="1" dirty="0">
              <a:effectLst/>
              <a:latin typeface="Calibri" panose="020F0502020204030204" pitchFamily="34" charset="0"/>
              <a:ea typeface="Calibri" panose="020F0502020204030204" pitchFamily="34" charset="0"/>
            </a:endParaRPr>
          </a:p>
          <a:p>
            <a:pPr marL="0" indent="0">
              <a:buNone/>
            </a:pPr>
            <a:r>
              <a:rPr lang="el-GR" sz="2400" b="1" dirty="0">
                <a:effectLst/>
                <a:latin typeface="Calibri" panose="020F0502020204030204" pitchFamily="34" charset="0"/>
                <a:ea typeface="Calibri" panose="020F0502020204030204" pitchFamily="34" charset="0"/>
              </a:rPr>
              <a:t>Νομική προσωπικότητα</a:t>
            </a:r>
          </a:p>
          <a:p>
            <a:pPr marL="0" indent="0">
              <a:buNone/>
            </a:pPr>
            <a:endParaRPr lang="el-GR" sz="2400" b="1" dirty="0">
              <a:effectLst/>
              <a:latin typeface="Calibri" panose="020F0502020204030204" pitchFamily="34" charset="0"/>
              <a:ea typeface="Calibri" panose="020F0502020204030204" pitchFamily="34" charset="0"/>
            </a:endParaRPr>
          </a:p>
          <a:p>
            <a:pPr>
              <a:buFont typeface="Wingdings" panose="05000000000000000000" pitchFamily="2" charset="2"/>
              <a:buChar char="§"/>
            </a:pPr>
            <a:r>
              <a:rPr lang="el-GR" sz="2400" b="1" dirty="0">
                <a:effectLst/>
                <a:latin typeface="Calibri" panose="020F0502020204030204" pitchFamily="34" charset="0"/>
                <a:ea typeface="Calibri" panose="020F0502020204030204" pitchFamily="34" charset="0"/>
              </a:rPr>
              <a:t>εκπροσώπηση στο εσωτερικό και στο εξωτερικό και όρια της κυριαρχίας</a:t>
            </a:r>
          </a:p>
          <a:p>
            <a:pPr marL="0" indent="0">
              <a:buNone/>
            </a:pPr>
            <a:endParaRPr lang="el-GR" sz="2400" b="1" dirty="0">
              <a:latin typeface="Calibri" panose="020F0502020204030204" pitchFamily="34" charset="0"/>
              <a:ea typeface="Calibri" panose="020F0502020204030204" pitchFamily="34" charset="0"/>
            </a:endParaRPr>
          </a:p>
          <a:p>
            <a:pPr>
              <a:buFont typeface="Wingdings" panose="05000000000000000000" pitchFamily="2" charset="2"/>
              <a:buChar char="§"/>
            </a:pPr>
            <a:r>
              <a:rPr lang="el-GR" sz="2400" b="1" dirty="0">
                <a:effectLst/>
                <a:latin typeface="Calibri" panose="020F0502020204030204" pitchFamily="34" charset="0"/>
                <a:ea typeface="Calibri" panose="020F0502020204030204" pitchFamily="34" charset="0"/>
              </a:rPr>
              <a:t>υποκείμενο υποχρεώσεων και δικαιωμάτων</a:t>
            </a:r>
          </a:p>
          <a:p>
            <a:pPr marL="0" indent="0">
              <a:buNone/>
            </a:pPr>
            <a:endParaRPr lang="el-GR" sz="2400" dirty="0">
              <a:solidFill>
                <a:schemeClr val="tx2"/>
              </a:solidFill>
            </a:endParaRPr>
          </a:p>
        </p:txBody>
      </p:sp>
    </p:spTree>
    <p:extLst>
      <p:ext uri="{BB962C8B-B14F-4D97-AF65-F5344CB8AC3E}">
        <p14:creationId xmlns:p14="http://schemas.microsoft.com/office/powerpoint/2010/main" val="4104183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DCEAA-955F-FE8D-FDCD-E6437BF575A9}"/>
            </a:ext>
          </a:extLst>
        </p:cNvPr>
        <p:cNvGrpSpPr/>
        <p:nvPr/>
      </p:nvGrpSpPr>
      <p:grpSpPr>
        <a:xfrm>
          <a:off x="0" y="0"/>
          <a:ext cx="0" cy="0"/>
          <a:chOff x="0" y="0"/>
          <a:chExt cx="0" cy="0"/>
        </a:xfrm>
      </p:grpSpPr>
      <p:sp>
        <p:nvSpPr>
          <p:cNvPr id="11266" name="1 - Τίτλος">
            <a:extLst>
              <a:ext uri="{FF2B5EF4-FFF2-40B4-BE49-F238E27FC236}">
                <a16:creationId xmlns:a16="http://schemas.microsoft.com/office/drawing/2014/main" id="{66F5892A-9600-4C31-B9E6-A24A0249FC1C}"/>
              </a:ext>
            </a:extLst>
          </p:cNvPr>
          <p:cNvSpPr>
            <a:spLocks noGrp="1"/>
          </p:cNvSpPr>
          <p:nvPr>
            <p:ph type="title"/>
          </p:nvPr>
        </p:nvSpPr>
        <p:spPr>
          <a:xfrm>
            <a:off x="250825" y="188913"/>
            <a:ext cx="8642350" cy="1065212"/>
          </a:xfrm>
        </p:spPr>
        <p:txBody>
          <a:bodyPr/>
          <a:lstStyle/>
          <a:p>
            <a:pPr algn="ctr" eaLnBrk="1" hangingPunct="1"/>
            <a:r>
              <a:rPr lang="el-GR" altLang="el-GR" b="1">
                <a:solidFill>
                  <a:srgbClr val="C00000"/>
                </a:solidFill>
              </a:rPr>
              <a:t>Κράτος</a:t>
            </a:r>
          </a:p>
        </p:txBody>
      </p:sp>
      <p:sp>
        <p:nvSpPr>
          <p:cNvPr id="6" name="Rectangle 3">
            <a:extLst>
              <a:ext uri="{FF2B5EF4-FFF2-40B4-BE49-F238E27FC236}">
                <a16:creationId xmlns:a16="http://schemas.microsoft.com/office/drawing/2014/main" id="{3CD09C12-5DA5-D019-821E-DB804B335034}"/>
              </a:ext>
            </a:extLst>
          </p:cNvPr>
          <p:cNvSpPr>
            <a:spLocks noGrp="1" noChangeArrowheads="1"/>
          </p:cNvSpPr>
          <p:nvPr>
            <p:ph idx="1"/>
          </p:nvPr>
        </p:nvSpPr>
        <p:spPr>
          <a:xfrm>
            <a:off x="277813" y="1341438"/>
            <a:ext cx="8642350" cy="4910137"/>
          </a:xfrm>
          <a:solidFill>
            <a:schemeClr val="bg2">
              <a:lumMod val="50000"/>
            </a:schemeClr>
          </a:solidFill>
        </p:spPr>
        <p:txBody>
          <a:bodyPr rtlCol="0">
            <a:normAutofit/>
          </a:bodyPr>
          <a:lstStyle/>
          <a:p>
            <a:pPr marL="609600" indent="-609600" eaLnBrk="1" fontAlgn="auto" hangingPunct="1">
              <a:spcAft>
                <a:spcPts val="0"/>
              </a:spcAft>
              <a:defRPr/>
            </a:pPr>
            <a:r>
              <a:rPr lang="el-GR" sz="2400" b="1" dirty="0">
                <a:solidFill>
                  <a:srgbClr val="002060"/>
                </a:solidFill>
              </a:rPr>
              <a:t>Το κράτος έχει τέσσερα κεντρικά χαρακτηριστικά</a:t>
            </a:r>
            <a:r>
              <a:rPr lang="en-GB" sz="2400" b="1" dirty="0">
                <a:solidFill>
                  <a:srgbClr val="002060"/>
                </a:solidFill>
              </a:rPr>
              <a:t>:</a:t>
            </a:r>
          </a:p>
          <a:p>
            <a:pPr marL="609600" indent="-609600" algn="just" eaLnBrk="1" fontAlgn="auto" hangingPunct="1">
              <a:spcAft>
                <a:spcPts val="0"/>
              </a:spcAft>
              <a:buFontTx/>
              <a:buAutoNum type="arabicPeriod"/>
              <a:defRPr/>
            </a:pPr>
            <a:r>
              <a:rPr lang="el-GR" sz="2400" dirty="0">
                <a:solidFill>
                  <a:schemeClr val="bg1">
                    <a:lumMod val="95000"/>
                  </a:schemeClr>
                </a:solidFill>
              </a:rPr>
              <a:t>Καθορισμένη εδαφική επικράτεια</a:t>
            </a:r>
            <a:endParaRPr lang="en-GB" sz="2400" dirty="0">
              <a:solidFill>
                <a:schemeClr val="bg1">
                  <a:lumMod val="95000"/>
                </a:schemeClr>
              </a:solidFill>
            </a:endParaRPr>
          </a:p>
          <a:p>
            <a:pPr marL="609600" indent="-609600" eaLnBrk="1" fontAlgn="auto" hangingPunct="1">
              <a:spcAft>
                <a:spcPts val="0"/>
              </a:spcAft>
              <a:buFontTx/>
              <a:buAutoNum type="arabicPeriod"/>
              <a:defRPr/>
            </a:pPr>
            <a:r>
              <a:rPr lang="el-GR" sz="2400" dirty="0">
                <a:solidFill>
                  <a:schemeClr val="bg1">
                    <a:lumMod val="95000"/>
                  </a:schemeClr>
                </a:solidFill>
              </a:rPr>
              <a:t>Σταθερό πληθυσμό</a:t>
            </a:r>
            <a:endParaRPr lang="en-GB" sz="2400" dirty="0">
              <a:solidFill>
                <a:schemeClr val="bg1">
                  <a:lumMod val="95000"/>
                </a:schemeClr>
              </a:solidFill>
            </a:endParaRPr>
          </a:p>
          <a:p>
            <a:pPr marL="609600" indent="-609600" eaLnBrk="1" fontAlgn="auto" hangingPunct="1">
              <a:spcAft>
                <a:spcPts val="0"/>
              </a:spcAft>
              <a:buFontTx/>
              <a:buAutoNum type="arabicPeriod"/>
              <a:defRPr/>
            </a:pPr>
            <a:r>
              <a:rPr lang="el-GR" sz="2400" dirty="0">
                <a:solidFill>
                  <a:schemeClr val="bg1">
                    <a:lumMod val="95000"/>
                  </a:schemeClr>
                </a:solidFill>
              </a:rPr>
              <a:t>Αποτελεσματική κυβέρνηση</a:t>
            </a:r>
            <a:endParaRPr lang="en-GB" sz="2400" dirty="0">
              <a:solidFill>
                <a:schemeClr val="bg1">
                  <a:lumMod val="95000"/>
                </a:schemeClr>
              </a:solidFill>
            </a:endParaRPr>
          </a:p>
          <a:p>
            <a:pPr marL="609600" indent="-609600" eaLnBrk="1" fontAlgn="auto" hangingPunct="1">
              <a:spcAft>
                <a:spcPts val="0"/>
              </a:spcAft>
              <a:buFontTx/>
              <a:buAutoNum type="arabicPeriod"/>
              <a:defRPr/>
            </a:pPr>
            <a:r>
              <a:rPr lang="el-GR" sz="2400" dirty="0">
                <a:solidFill>
                  <a:schemeClr val="bg1">
                    <a:lumMod val="95000"/>
                  </a:schemeClr>
                </a:solidFill>
              </a:rPr>
              <a:t>Δυνατότητα να συνάπτει σχέσεις με άλλα κράτη</a:t>
            </a:r>
            <a:endParaRPr lang="en-GB" sz="2400" dirty="0">
              <a:solidFill>
                <a:schemeClr val="bg1">
                  <a:lumMod val="95000"/>
                </a:schemeClr>
              </a:solidFill>
            </a:endParaRPr>
          </a:p>
          <a:p>
            <a:pPr marL="609600" indent="-609600" eaLnBrk="1" fontAlgn="auto" hangingPunct="1">
              <a:spcAft>
                <a:spcPts val="0"/>
              </a:spcAft>
              <a:defRPr/>
            </a:pPr>
            <a:endParaRPr lang="en-GB" sz="2400" dirty="0">
              <a:solidFill>
                <a:schemeClr val="bg1">
                  <a:lumMod val="95000"/>
                </a:schemeClr>
              </a:solidFill>
            </a:endParaRPr>
          </a:p>
          <a:p>
            <a:pPr marL="609600" indent="-609600" eaLnBrk="1" fontAlgn="auto" hangingPunct="1">
              <a:spcAft>
                <a:spcPts val="0"/>
              </a:spcAft>
              <a:defRPr/>
            </a:pPr>
            <a:r>
              <a:rPr lang="el-GR" sz="2400" b="1" dirty="0">
                <a:solidFill>
                  <a:srgbClr val="002060"/>
                </a:solidFill>
              </a:rPr>
              <a:t>Το κράτος θεμελιώνεται στην κεντρική ιδέα της κυριαρχίας (</a:t>
            </a:r>
            <a:r>
              <a:rPr lang="el-GR" sz="2400" b="1" dirty="0" err="1">
                <a:solidFill>
                  <a:srgbClr val="002060"/>
                </a:solidFill>
              </a:rPr>
              <a:t>sovereignty</a:t>
            </a:r>
            <a:r>
              <a:rPr lang="el-GR" sz="2400" b="1" dirty="0">
                <a:solidFill>
                  <a:srgbClr val="002060"/>
                </a:solidFill>
              </a:rPr>
              <a:t>): </a:t>
            </a:r>
          </a:p>
          <a:p>
            <a:pPr marL="609600" indent="-609600" algn="just" eaLnBrk="1" fontAlgn="auto" hangingPunct="1">
              <a:spcAft>
                <a:spcPts val="0"/>
              </a:spcAft>
              <a:buFont typeface="+mj-lt"/>
              <a:buAutoNum type="arabicPeriod"/>
              <a:defRPr/>
            </a:pPr>
            <a:r>
              <a:rPr lang="el-GR" sz="2400" dirty="0">
                <a:solidFill>
                  <a:schemeClr val="bg1">
                    <a:lumMod val="95000"/>
                  </a:schemeClr>
                </a:solidFill>
              </a:rPr>
              <a:t>Η ικανότητα άσκησης κυρίαρχης δικαιοδοσίας εντός καθορισμένης εδαφικής επικράτειας καθιστά τα κράτη αυτόνομους και ανεξάρτητους δρώντες</a:t>
            </a:r>
            <a:endParaRPr lang="en-GB" sz="2400" dirty="0">
              <a:solidFill>
                <a:schemeClr val="bg1">
                  <a:lumMod val="95000"/>
                </a:schemeClr>
              </a:solidFill>
            </a:endParaRPr>
          </a:p>
          <a:p>
            <a:pPr marL="609600" indent="-609600" eaLnBrk="1" fontAlgn="auto" hangingPunct="1">
              <a:spcAft>
                <a:spcPts val="0"/>
              </a:spcAft>
              <a:defRPr/>
            </a:pPr>
            <a:endParaRPr lang="en-GB" sz="2400" dirty="0">
              <a:solidFill>
                <a:schemeClr val="bg1">
                  <a:lumMod val="95000"/>
                </a:schemeClr>
              </a:solidFill>
            </a:endParaRPr>
          </a:p>
        </p:txBody>
      </p:sp>
    </p:spTree>
    <p:extLst>
      <p:ext uri="{BB962C8B-B14F-4D97-AF65-F5344CB8AC3E}">
        <p14:creationId xmlns:p14="http://schemas.microsoft.com/office/powerpoint/2010/main" val="2524815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C6B75-31C8-ACB6-49CE-977B28E1FEA9}"/>
            </a:ext>
          </a:extLst>
        </p:cNvPr>
        <p:cNvGrpSpPr/>
        <p:nvPr/>
      </p:nvGrpSpPr>
      <p:grpSpPr>
        <a:xfrm>
          <a:off x="0" y="0"/>
          <a:ext cx="0" cy="0"/>
          <a:chOff x="0" y="0"/>
          <a:chExt cx="0" cy="0"/>
        </a:xfrm>
      </p:grpSpPr>
      <p:sp>
        <p:nvSpPr>
          <p:cNvPr id="12291" name="4 - Θέση αριθμού διαφάνειας">
            <a:extLst>
              <a:ext uri="{FF2B5EF4-FFF2-40B4-BE49-F238E27FC236}">
                <a16:creationId xmlns:a16="http://schemas.microsoft.com/office/drawing/2014/main" id="{EA298220-B07A-8D0B-2D4C-CECA2814522D}"/>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B292F818-9DFA-4C50-ABD2-3617C545D457}" type="slidenum">
              <a:rPr lang="el-GR" altLang="el-GR" sz="1000" smtClean="0"/>
              <a:pPr>
                <a:spcBef>
                  <a:spcPct val="0"/>
                </a:spcBef>
                <a:buFontTx/>
                <a:buNone/>
              </a:pPr>
              <a:t>16</a:t>
            </a:fld>
            <a:endParaRPr lang="el-GR" altLang="el-GR" sz="1000"/>
          </a:p>
        </p:txBody>
      </p:sp>
      <p:sp>
        <p:nvSpPr>
          <p:cNvPr id="11" name="1 - Τίτλος">
            <a:extLst>
              <a:ext uri="{FF2B5EF4-FFF2-40B4-BE49-F238E27FC236}">
                <a16:creationId xmlns:a16="http://schemas.microsoft.com/office/drawing/2014/main" id="{57EA081D-84EC-08F0-CEA8-AE6939F99BB2}"/>
              </a:ext>
            </a:extLst>
          </p:cNvPr>
          <p:cNvSpPr>
            <a:spLocks noGrp="1"/>
          </p:cNvSpPr>
          <p:nvPr>
            <p:ph type="title"/>
          </p:nvPr>
        </p:nvSpPr>
        <p:spPr>
          <a:xfrm>
            <a:off x="250825" y="260350"/>
            <a:ext cx="8642350" cy="993775"/>
          </a:xfrm>
          <a:solidFill>
            <a:schemeClr val="accent2">
              <a:lumMod val="40000"/>
              <a:lumOff val="60000"/>
            </a:schemeClr>
          </a:solidFill>
        </p:spPr>
        <p:txBody>
          <a:bodyPr>
            <a:normAutofit/>
          </a:bodyPr>
          <a:lstStyle/>
          <a:p>
            <a:pPr algn="ctr" eaLnBrk="1" hangingPunct="1">
              <a:defRPr/>
            </a:pPr>
            <a:r>
              <a:rPr lang="el-GR" sz="3200" dirty="0">
                <a:solidFill>
                  <a:srgbClr val="C00000"/>
                </a:solidFill>
              </a:rPr>
              <a:t>Εξωτερικές Διαστάσεις της Κρατικής Υπόστασης</a:t>
            </a:r>
          </a:p>
        </p:txBody>
      </p:sp>
      <p:sp>
        <p:nvSpPr>
          <p:cNvPr id="12" name="2 - Θέση περιεχομένου">
            <a:extLst>
              <a:ext uri="{FF2B5EF4-FFF2-40B4-BE49-F238E27FC236}">
                <a16:creationId xmlns:a16="http://schemas.microsoft.com/office/drawing/2014/main" id="{30DF599B-CFF7-F601-F057-6888563F5EF3}"/>
              </a:ext>
            </a:extLst>
          </p:cNvPr>
          <p:cNvSpPr>
            <a:spLocks noGrp="1"/>
          </p:cNvSpPr>
          <p:nvPr>
            <p:ph idx="1"/>
          </p:nvPr>
        </p:nvSpPr>
        <p:spPr>
          <a:xfrm>
            <a:off x="142875" y="1398588"/>
            <a:ext cx="8929688" cy="4910137"/>
          </a:xfrm>
          <a:ln w="76200">
            <a:solidFill>
              <a:schemeClr val="bg2">
                <a:lumMod val="50000"/>
              </a:schemeClr>
            </a:solidFill>
          </a:ln>
        </p:spPr>
        <p:txBody>
          <a:bodyPr/>
          <a:lstStyle/>
          <a:p>
            <a:pPr eaLnBrk="1" hangingPunct="1">
              <a:buFont typeface="Arial" charset="0"/>
              <a:buNone/>
              <a:defRPr/>
            </a:pPr>
            <a:endParaRPr lang="el-GR" dirty="0"/>
          </a:p>
          <a:p>
            <a:pPr algn="ctr" eaLnBrk="1" hangingPunct="1">
              <a:buFont typeface="Arial" charset="0"/>
              <a:buNone/>
              <a:defRPr/>
            </a:pPr>
            <a:r>
              <a:rPr lang="el-GR" b="1" dirty="0">
                <a:solidFill>
                  <a:schemeClr val="bg2">
                    <a:lumMod val="50000"/>
                  </a:schemeClr>
                </a:solidFill>
              </a:rPr>
              <a:t>Το κράτος ως χώρα: </a:t>
            </a:r>
          </a:p>
          <a:p>
            <a:pPr eaLnBrk="1" hangingPunct="1">
              <a:buFont typeface="Arial" charset="0"/>
              <a:buNone/>
              <a:defRPr/>
            </a:pPr>
            <a:r>
              <a:rPr lang="el-GR" dirty="0"/>
              <a:t>έδαφος, κυβέρνηση, κοινωνία</a:t>
            </a:r>
          </a:p>
          <a:p>
            <a:pPr eaLnBrk="1" hangingPunct="1">
              <a:buFont typeface="Arial" charset="0"/>
              <a:buNone/>
              <a:defRPr/>
            </a:pPr>
            <a:endParaRPr lang="el-GR" dirty="0"/>
          </a:p>
          <a:p>
            <a:pPr algn="ctr" eaLnBrk="1" hangingPunct="1">
              <a:buFont typeface="Arial" charset="0"/>
              <a:buNone/>
              <a:defRPr/>
            </a:pPr>
            <a:r>
              <a:rPr lang="el-GR" dirty="0">
                <a:solidFill>
                  <a:schemeClr val="bg2">
                    <a:lumMod val="50000"/>
                  </a:schemeClr>
                </a:solidFill>
              </a:rPr>
              <a:t>Το κράτος ως νομική οντότητα: υποκείμενο </a:t>
            </a:r>
          </a:p>
          <a:p>
            <a:pPr eaLnBrk="1" hangingPunct="1">
              <a:buFont typeface="Arial" charset="0"/>
              <a:buNone/>
              <a:defRPr/>
            </a:pPr>
            <a:r>
              <a:rPr lang="el-GR" dirty="0"/>
              <a:t>διεθνούς δικαίου, πολιτικοί θεσμοί, οικονομική βάση, εθνική ενότητα</a:t>
            </a:r>
          </a:p>
        </p:txBody>
      </p:sp>
    </p:spTree>
    <p:extLst>
      <p:ext uri="{BB962C8B-B14F-4D97-AF65-F5344CB8AC3E}">
        <p14:creationId xmlns:p14="http://schemas.microsoft.com/office/powerpoint/2010/main" val="180857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999EF-C8C6-CC88-0D72-19E0FC54452A}"/>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9EBDD90F-AF77-50A1-1087-D4967910AF65}"/>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17</a:t>
            </a:fld>
            <a:endParaRPr lang="el-GR" altLang="el-GR" sz="1000"/>
          </a:p>
        </p:txBody>
      </p:sp>
      <p:sp>
        <p:nvSpPr>
          <p:cNvPr id="11" name="1 - Τίτλος">
            <a:extLst>
              <a:ext uri="{FF2B5EF4-FFF2-40B4-BE49-F238E27FC236}">
                <a16:creationId xmlns:a16="http://schemas.microsoft.com/office/drawing/2014/main" id="{FA813E0D-D015-E308-AFEA-0C3872564E36}"/>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Κράτος-Ταξινόμηση</a:t>
            </a:r>
          </a:p>
        </p:txBody>
      </p:sp>
      <p:sp>
        <p:nvSpPr>
          <p:cNvPr id="16389" name="2 - Θέση περιεχομένου">
            <a:extLst>
              <a:ext uri="{FF2B5EF4-FFF2-40B4-BE49-F238E27FC236}">
                <a16:creationId xmlns:a16="http://schemas.microsoft.com/office/drawing/2014/main" id="{E2A47891-80F0-E9EA-95DE-3B6909BD7F49}"/>
              </a:ext>
            </a:extLst>
          </p:cNvPr>
          <p:cNvSpPr>
            <a:spLocks noGrp="1"/>
          </p:cNvSpPr>
          <p:nvPr>
            <p:ph idx="1"/>
          </p:nvPr>
        </p:nvSpPr>
        <p:spPr>
          <a:xfrm>
            <a:off x="250825" y="1398588"/>
            <a:ext cx="8642350" cy="4910137"/>
          </a:xfrm>
        </p:spPr>
        <p:txBody>
          <a:bodyPr>
            <a:normAutofit fontScale="85000" lnSpcReduction="20000"/>
          </a:bodyPr>
          <a:lstStyle/>
          <a:p>
            <a:pPr marL="0" indent="0" eaLnBrk="1" hangingPunct="1">
              <a:buNone/>
            </a:pPr>
            <a:endParaRPr lang="el-GR" sz="2800" b="1" i="1" dirty="0">
              <a:effectLst/>
              <a:latin typeface="Calibri" panose="020F0502020204030204" pitchFamily="34" charset="0"/>
              <a:ea typeface="Calibri" panose="020F0502020204030204" pitchFamily="34" charset="0"/>
            </a:endParaRPr>
          </a:p>
          <a:p>
            <a:pPr marL="0" indent="0" eaLnBrk="1" hangingPunct="1">
              <a:buNone/>
            </a:pPr>
            <a:r>
              <a:rPr lang="el-GR" sz="2800" b="1" i="1" dirty="0">
                <a:effectLst/>
                <a:latin typeface="Calibri" panose="020F0502020204030204" pitchFamily="34" charset="0"/>
                <a:ea typeface="Calibri" panose="020F0502020204030204" pitchFamily="34" charset="0"/>
              </a:rPr>
              <a:t>Κυρίαρχα</a:t>
            </a:r>
            <a:r>
              <a:rPr lang="el-GR" sz="2800" b="1" i="1" dirty="0">
                <a:latin typeface="Calibri" panose="020F0502020204030204" pitchFamily="34" charset="0"/>
                <a:ea typeface="Calibri" panose="020F0502020204030204" pitchFamily="34" charset="0"/>
              </a:rPr>
              <a:t>: </a:t>
            </a:r>
            <a:r>
              <a:rPr lang="el-GR" sz="2800" dirty="0">
                <a:effectLst/>
                <a:latin typeface="Calibri" panose="020F0502020204030204" pitchFamily="34" charset="0"/>
                <a:ea typeface="Calibri" panose="020F0502020204030204" pitchFamily="34" charset="0"/>
              </a:rPr>
              <a:t>ενιαία, με πλήρη εξουσία σε ολόκληρη την επικράτεια </a:t>
            </a:r>
          </a:p>
          <a:p>
            <a:pPr marL="0" indent="0" eaLnBrk="1" hangingPunct="1">
              <a:buNone/>
            </a:pPr>
            <a:endParaRPr lang="el-GR" sz="2800" b="1" dirty="0">
              <a:latin typeface="Calibri" panose="020F0502020204030204" pitchFamily="34" charset="0"/>
              <a:ea typeface="Calibri" panose="020F0502020204030204" pitchFamily="34" charset="0"/>
            </a:endParaRPr>
          </a:p>
          <a:p>
            <a:pPr marL="0" indent="0" eaLnBrk="1" hangingPunct="1">
              <a:buNone/>
            </a:pPr>
            <a:endParaRPr lang="el-GR" sz="2800" b="1" dirty="0">
              <a:latin typeface="Calibri" panose="020F0502020204030204" pitchFamily="34" charset="0"/>
              <a:ea typeface="Calibri" panose="020F0502020204030204" pitchFamily="34" charset="0"/>
            </a:endParaRPr>
          </a:p>
          <a:p>
            <a:pPr marL="0" indent="0" eaLnBrk="1" hangingPunct="1">
              <a:buNone/>
            </a:pPr>
            <a:endParaRPr lang="el-GR" sz="2800" b="1" dirty="0">
              <a:latin typeface="Calibri" panose="020F0502020204030204" pitchFamily="34" charset="0"/>
              <a:ea typeface="Calibri" panose="020F0502020204030204" pitchFamily="34" charset="0"/>
            </a:endParaRPr>
          </a:p>
          <a:p>
            <a:pPr marL="0" indent="0" eaLnBrk="1" hangingPunct="1">
              <a:buNone/>
            </a:pPr>
            <a:r>
              <a:rPr lang="el-GR" sz="2800" b="1" i="1" dirty="0">
                <a:latin typeface="Calibri" panose="020F0502020204030204" pitchFamily="34" charset="0"/>
                <a:ea typeface="Calibri" panose="020F0502020204030204" pitchFamily="34" charset="0"/>
              </a:rPr>
              <a:t>Μ</a:t>
            </a:r>
            <a:r>
              <a:rPr lang="el-GR" sz="2800" b="1" i="1" dirty="0">
                <a:effectLst/>
                <a:latin typeface="Calibri" panose="020F0502020204030204" pitchFamily="34" charset="0"/>
                <a:ea typeface="Calibri" panose="020F0502020204030204" pitchFamily="34" charset="0"/>
              </a:rPr>
              <a:t>η κυρίαρχα:</a:t>
            </a:r>
            <a:r>
              <a:rPr lang="el-GR" sz="2800" b="1" dirty="0">
                <a:effectLst/>
                <a:latin typeface="Calibri" panose="020F0502020204030204" pitchFamily="34" charset="0"/>
                <a:ea typeface="Calibri" panose="020F0502020204030204" pitchFamily="34" charset="0"/>
              </a:rPr>
              <a:t> </a:t>
            </a:r>
            <a:r>
              <a:rPr lang="el-GR" sz="2800" dirty="0">
                <a:effectLst/>
                <a:latin typeface="Calibri" panose="020F0502020204030204" pitchFamily="34" charset="0"/>
                <a:ea typeface="Calibri" panose="020F0502020204030204" pitchFamily="34" charset="0"/>
              </a:rPr>
              <a:t>ομοσπονδιακά κράτη</a:t>
            </a:r>
            <a:r>
              <a:rPr lang="el-GR" sz="2800" dirty="0">
                <a:latin typeface="Calibri" panose="020F0502020204030204" pitchFamily="34" charset="0"/>
                <a:ea typeface="Calibri" panose="020F0502020204030204" pitchFamily="34" charset="0"/>
              </a:rPr>
              <a:t> </a:t>
            </a:r>
            <a:r>
              <a:rPr lang="el-GR" sz="2800" dirty="0">
                <a:effectLst/>
                <a:latin typeface="Calibri" panose="020F0502020204030204" pitchFamily="34" charset="0"/>
                <a:ea typeface="Calibri" panose="020F0502020204030204" pitchFamily="34" charset="0"/>
              </a:rPr>
              <a:t>με κεντρική κυβέρνηση</a:t>
            </a:r>
          </a:p>
          <a:p>
            <a:pPr marL="0" indent="0" eaLnBrk="1" hangingPunct="1">
              <a:buNone/>
            </a:pPr>
            <a:r>
              <a:rPr lang="el-GR" sz="2800" dirty="0">
                <a:effectLst/>
                <a:latin typeface="Calibri" panose="020F0502020204030204" pitchFamily="34" charset="0"/>
                <a:ea typeface="Calibri" panose="020F0502020204030204" pitchFamily="34" charset="0"/>
              </a:rPr>
              <a:t> παράλληλα σύνολο από οιωνοί </a:t>
            </a:r>
            <a:r>
              <a:rPr lang="el-GR" sz="2800" i="1" dirty="0">
                <a:effectLst/>
                <a:latin typeface="Calibri" panose="020F0502020204030204" pitchFamily="34" charset="0"/>
                <a:ea typeface="Calibri" panose="020F0502020204030204" pitchFamily="34" charset="0"/>
              </a:rPr>
              <a:t>κράτη. </a:t>
            </a:r>
            <a:r>
              <a:rPr lang="el-GR" sz="2800" i="1" kern="100" dirty="0">
                <a:effectLst/>
                <a:latin typeface="Calibri" panose="020F0502020204030204" pitchFamily="34" charset="0"/>
                <a:ea typeface="Calibri" panose="020F0502020204030204" pitchFamily="34" charset="0"/>
                <a:cs typeface="Calibri" panose="020F0502020204030204" pitchFamily="34" charset="0"/>
              </a:rPr>
              <a:t>Αποκέντρωση της </a:t>
            </a:r>
            <a:r>
              <a:rPr lang="el-GR" sz="2800" kern="100" dirty="0">
                <a:effectLst/>
                <a:latin typeface="Calibri" panose="020F0502020204030204" pitchFamily="34" charset="0"/>
                <a:ea typeface="Calibri" panose="020F0502020204030204" pitchFamily="34" charset="0"/>
                <a:cs typeface="Calibri" panose="020F0502020204030204" pitchFamily="34" charset="0"/>
              </a:rPr>
              <a:t> </a:t>
            </a:r>
            <a:r>
              <a:rPr lang="el-GR" sz="2800" kern="100" dirty="0">
                <a:latin typeface="Calibri" panose="020F0502020204030204" pitchFamily="34" charset="0"/>
                <a:ea typeface="Calibri" panose="020F0502020204030204" pitchFamily="34" charset="0"/>
                <a:cs typeface="Calibri" panose="020F0502020204030204" pitchFamily="34" charset="0"/>
              </a:rPr>
              <a:t>κρατικής </a:t>
            </a:r>
            <a:r>
              <a:rPr lang="el-GR" sz="2800" kern="100" dirty="0">
                <a:effectLst/>
                <a:latin typeface="Calibri" panose="020F0502020204030204" pitchFamily="34" charset="0"/>
                <a:ea typeface="Calibri" panose="020F0502020204030204" pitchFamily="34" charset="0"/>
                <a:cs typeface="Calibri" panose="020F0502020204030204" pitchFamily="34" charset="0"/>
              </a:rPr>
              <a:t>εξουσία και στις τρεις λειτουργίες του κράτους</a:t>
            </a:r>
          </a:p>
          <a:p>
            <a:pPr marL="0" indent="0" eaLnBrk="1" hangingPunct="1">
              <a:buNone/>
            </a:pPr>
            <a:endParaRPr lang="el-GR" sz="2800" b="1" kern="100" dirty="0">
              <a:latin typeface="Calibri" panose="020F0502020204030204" pitchFamily="34" charset="0"/>
              <a:ea typeface="Calibri" panose="020F0502020204030204" pitchFamily="34" charset="0"/>
              <a:cs typeface="Calibri" panose="020F0502020204030204" pitchFamily="34" charset="0"/>
            </a:endParaRPr>
          </a:p>
          <a:p>
            <a:pPr marL="0" indent="0" eaLnBrk="1" hangingPunct="1">
              <a:buNone/>
            </a:pPr>
            <a:endParaRPr lang="el-GR" sz="2800" b="1" kern="100" dirty="0">
              <a:latin typeface="Calibri" panose="020F0502020204030204" pitchFamily="34" charset="0"/>
              <a:ea typeface="Calibri" panose="020F0502020204030204" pitchFamily="34" charset="0"/>
              <a:cs typeface="Calibri" panose="020F0502020204030204" pitchFamily="34" charset="0"/>
            </a:endParaRPr>
          </a:p>
          <a:p>
            <a:pPr marL="0" indent="0" eaLnBrk="1" hangingPunct="1">
              <a:buNone/>
            </a:pPr>
            <a:endParaRPr lang="el-GR" sz="2800" b="1" kern="100" dirty="0">
              <a:latin typeface="Calibri" panose="020F0502020204030204" pitchFamily="34" charset="0"/>
              <a:ea typeface="Calibri" panose="020F0502020204030204" pitchFamily="34" charset="0"/>
              <a:cs typeface="Calibri" panose="020F0502020204030204" pitchFamily="34" charset="0"/>
            </a:endParaRPr>
          </a:p>
          <a:p>
            <a:pPr marL="0" indent="0" eaLnBrk="1" hangingPunct="1">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Σημείωση: </a:t>
            </a:r>
            <a:r>
              <a:rPr lang="el-GR" sz="2400" kern="100" dirty="0">
                <a:effectLst/>
                <a:latin typeface="Calibri" panose="020F0502020204030204" pitchFamily="34" charset="0"/>
                <a:ea typeface="Calibri" panose="020F0502020204030204" pitchFamily="34" charset="0"/>
                <a:cs typeface="Calibri" panose="020F0502020204030204" pitchFamily="34" charset="0"/>
              </a:rPr>
              <a:t>Οργανισμούς Τοπικής Αυτοδιοίκησης </a:t>
            </a:r>
            <a:r>
              <a:rPr lang="el-GR" sz="2400" u="sng" kern="100" dirty="0">
                <a:effectLst/>
                <a:latin typeface="Calibri" panose="020F0502020204030204" pitchFamily="34" charset="0"/>
                <a:ea typeface="Calibri" panose="020F0502020204030204" pitchFamily="34" charset="0"/>
                <a:cs typeface="Calibri" panose="020F0502020204030204" pitchFamily="34" charset="0"/>
              </a:rPr>
              <a:t>μόνο της εκτελεστικής </a:t>
            </a:r>
            <a:r>
              <a:rPr lang="el-GR" sz="2400" kern="100" dirty="0">
                <a:effectLst/>
                <a:latin typeface="Calibri" panose="020F0502020204030204" pitchFamily="34" charset="0"/>
                <a:ea typeface="Calibri" panose="020F0502020204030204" pitchFamily="34" charset="0"/>
                <a:cs typeface="Calibri" panose="020F0502020204030204" pitchFamily="34" charset="0"/>
              </a:rPr>
              <a:t>λειτουργίας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altLang="el-GR" dirty="0"/>
          </a:p>
        </p:txBody>
      </p:sp>
    </p:spTree>
    <p:extLst>
      <p:ext uri="{BB962C8B-B14F-4D97-AF65-F5344CB8AC3E}">
        <p14:creationId xmlns:p14="http://schemas.microsoft.com/office/powerpoint/2010/main" val="1520112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EB0EC-3BDE-4A40-BD37-E19D5AFB63E2}"/>
            </a:ext>
          </a:extLst>
        </p:cNvPr>
        <p:cNvGrpSpPr/>
        <p:nvPr/>
      </p:nvGrpSpPr>
      <p:grpSpPr>
        <a:xfrm>
          <a:off x="0" y="0"/>
          <a:ext cx="0" cy="0"/>
          <a:chOff x="0" y="0"/>
          <a:chExt cx="0" cy="0"/>
        </a:xfrm>
      </p:grpSpPr>
      <p:sp>
        <p:nvSpPr>
          <p:cNvPr id="2" name="1 - Τίτλος">
            <a:extLst>
              <a:ext uri="{FF2B5EF4-FFF2-40B4-BE49-F238E27FC236}">
                <a16:creationId xmlns:a16="http://schemas.microsoft.com/office/drawing/2014/main" id="{697CD813-E158-15F4-FE9F-8C58DF4B9307}"/>
              </a:ext>
            </a:extLst>
          </p:cNvPr>
          <p:cNvSpPr>
            <a:spLocks noGrp="1"/>
          </p:cNvSpPr>
          <p:nvPr>
            <p:ph type="title"/>
          </p:nvPr>
        </p:nvSpPr>
        <p:spPr>
          <a:xfrm>
            <a:off x="428596" y="285728"/>
            <a:ext cx="8229600" cy="1143000"/>
          </a:xfrm>
        </p:spPr>
        <p:txBody>
          <a:bodyPr/>
          <a:lstStyle/>
          <a:p>
            <a:r>
              <a:rPr lang="el-GR" dirty="0"/>
              <a:t>Διοίκηση</a:t>
            </a:r>
          </a:p>
        </p:txBody>
      </p:sp>
      <p:sp>
        <p:nvSpPr>
          <p:cNvPr id="3" name="2 - Θέση περιεχομένου">
            <a:extLst>
              <a:ext uri="{FF2B5EF4-FFF2-40B4-BE49-F238E27FC236}">
                <a16:creationId xmlns:a16="http://schemas.microsoft.com/office/drawing/2014/main" id="{7125469C-EB65-1A16-437F-3FBEC0E7B07F}"/>
              </a:ext>
            </a:extLst>
          </p:cNvPr>
          <p:cNvSpPr>
            <a:spLocks noGrp="1"/>
          </p:cNvSpPr>
          <p:nvPr>
            <p:ph idx="1"/>
          </p:nvPr>
        </p:nvSpPr>
        <p:spPr>
          <a:xfrm>
            <a:off x="642910" y="1500174"/>
            <a:ext cx="8229600" cy="4357718"/>
          </a:xfrm>
          <a:solidFill>
            <a:schemeClr val="bg1">
              <a:lumMod val="75000"/>
            </a:schemeClr>
          </a:solidFill>
        </p:spPr>
        <p:txBody>
          <a:bodyPr>
            <a:normAutofit/>
          </a:bodyPr>
          <a:lstStyle/>
          <a:p>
            <a:pPr marL="0" indent="0">
              <a:buNone/>
            </a:pPr>
            <a:r>
              <a:rPr lang="el-GR" sz="2400" b="1" kern="100" dirty="0">
                <a:latin typeface="Calibri" panose="020F0502020204030204" pitchFamily="34" charset="0"/>
                <a:ea typeface="Calibri" panose="020F0502020204030204" pitchFamily="34" charset="0"/>
                <a:cs typeface="Calibri" panose="020F0502020204030204" pitchFamily="34" charset="0"/>
              </a:rPr>
              <a:t>Δ</a:t>
            </a:r>
            <a:r>
              <a:rPr lang="el-GR" sz="2400" b="1" kern="100" dirty="0">
                <a:effectLst/>
                <a:latin typeface="Calibri" panose="020F0502020204030204" pitchFamily="34" charset="0"/>
                <a:ea typeface="Calibri" panose="020F0502020204030204" pitchFamily="34" charset="0"/>
                <a:cs typeface="Calibri" panose="020F0502020204030204" pitchFamily="34" charset="0"/>
              </a:rPr>
              <a:t>ραστηριότητα για τη διευθέτηση υποθέσεων που εξυπηρετούν ιδιωτικό ή δημόσιο σκοπό</a:t>
            </a:r>
          </a:p>
          <a:p>
            <a:pPr marL="0" indent="0">
              <a:buNone/>
            </a:pPr>
            <a:endParaRPr lang="el-GR" sz="2400" b="1" kern="1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Διακρίνεται σε ιδιωτική και σε δημόσια </a:t>
            </a:r>
          </a:p>
          <a:p>
            <a:pPr marL="0" indent="0">
              <a:buNone/>
            </a:pPr>
            <a:endParaRPr lang="el-GR" sz="2400" b="1" kern="1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Διοίκηση:</a:t>
            </a:r>
          </a:p>
          <a:p>
            <a:pPr marL="0" indent="0">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με την  λειτουργική (ουσιαστική) της έννοια (στις δραστηριότητες της) </a:t>
            </a:r>
          </a:p>
          <a:p>
            <a:pPr marL="0" indent="0">
              <a:buNone/>
            </a:pPr>
            <a:r>
              <a:rPr lang="el-GR" sz="2400" b="1" kern="100" dirty="0">
                <a:latin typeface="Calibri" panose="020F0502020204030204" pitchFamily="34" charset="0"/>
                <a:ea typeface="Calibri" panose="020F0502020204030204" pitchFamily="34" charset="0"/>
                <a:cs typeface="Calibri" panose="020F0502020204030204" pitchFamily="34" charset="0"/>
              </a:rPr>
              <a:t>Με την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οργανική (τυπική) της έννοια (στους φορείς της)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b="1" dirty="0"/>
          </a:p>
        </p:txBody>
      </p:sp>
    </p:spTree>
    <p:extLst>
      <p:ext uri="{BB962C8B-B14F-4D97-AF65-F5344CB8AC3E}">
        <p14:creationId xmlns:p14="http://schemas.microsoft.com/office/powerpoint/2010/main" val="1179770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D1745-684A-9557-E8DF-5118FDC5BA50}"/>
            </a:ext>
          </a:extLst>
        </p:cNvPr>
        <p:cNvGrpSpPr/>
        <p:nvPr/>
      </p:nvGrpSpPr>
      <p:grpSpPr>
        <a:xfrm>
          <a:off x="0" y="0"/>
          <a:ext cx="0" cy="0"/>
          <a:chOff x="0" y="0"/>
          <a:chExt cx="0" cy="0"/>
        </a:xfrm>
      </p:grpSpPr>
      <p:sp>
        <p:nvSpPr>
          <p:cNvPr id="2" name="1 - Τίτλος">
            <a:extLst>
              <a:ext uri="{FF2B5EF4-FFF2-40B4-BE49-F238E27FC236}">
                <a16:creationId xmlns:a16="http://schemas.microsoft.com/office/drawing/2014/main" id="{0D6A5F3E-7784-0404-6F44-E38808659E2F}"/>
              </a:ext>
            </a:extLst>
          </p:cNvPr>
          <p:cNvSpPr>
            <a:spLocks noGrp="1"/>
          </p:cNvSpPr>
          <p:nvPr>
            <p:ph type="title"/>
          </p:nvPr>
        </p:nvSpPr>
        <p:spPr>
          <a:xfrm>
            <a:off x="428596" y="285728"/>
            <a:ext cx="8229600" cy="1143000"/>
          </a:xfrm>
        </p:spPr>
        <p:txBody>
          <a:bodyPr/>
          <a:lstStyle/>
          <a:p>
            <a:r>
              <a:rPr lang="el-GR" dirty="0"/>
              <a:t>Διοίκηση</a:t>
            </a:r>
          </a:p>
        </p:txBody>
      </p:sp>
      <p:sp>
        <p:nvSpPr>
          <p:cNvPr id="3" name="2 - Θέση περιεχομένου">
            <a:extLst>
              <a:ext uri="{FF2B5EF4-FFF2-40B4-BE49-F238E27FC236}">
                <a16:creationId xmlns:a16="http://schemas.microsoft.com/office/drawing/2014/main" id="{2E6CAB2A-8237-1F54-6574-BBD994013E2B}"/>
              </a:ext>
            </a:extLst>
          </p:cNvPr>
          <p:cNvSpPr>
            <a:spLocks noGrp="1"/>
          </p:cNvSpPr>
          <p:nvPr>
            <p:ph idx="1"/>
          </p:nvPr>
        </p:nvSpPr>
        <p:spPr>
          <a:xfrm>
            <a:off x="642910" y="1500174"/>
            <a:ext cx="8229600" cy="4357718"/>
          </a:xfrm>
          <a:solidFill>
            <a:schemeClr val="bg1">
              <a:lumMod val="75000"/>
            </a:schemeClr>
          </a:solidFill>
        </p:spPr>
        <p:txBody>
          <a:bodyPr>
            <a:normAutofit fontScale="92500" lnSpcReduction="20000"/>
          </a:bodyPr>
          <a:lstStyle/>
          <a:p>
            <a:pPr marL="0" indent="0">
              <a:buNone/>
            </a:pPr>
            <a:r>
              <a:rPr lang="el-GR" sz="2400" b="1" i="1" kern="100" dirty="0">
                <a:latin typeface="Calibri" panose="020F0502020204030204" pitchFamily="34" charset="0"/>
                <a:ea typeface="Calibri" panose="020F0502020204030204" pitchFamily="34" charset="0"/>
                <a:cs typeface="Calibri" panose="020F0502020204030204" pitchFamily="34" charset="0"/>
              </a:rPr>
              <a:t>Ως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δραστηριότητας</a:t>
            </a:r>
            <a:r>
              <a:rPr lang="el-GR" sz="2400" b="1" kern="100" dirty="0">
                <a:latin typeface="Calibri" panose="020F0502020204030204" pitchFamily="34" charset="0"/>
                <a:ea typeface="Calibri" panose="020F0502020204030204" pitchFamily="34" charset="0"/>
                <a:cs typeface="Calibri" panose="020F0502020204030204" pitchFamily="34" charset="0"/>
              </a:rPr>
              <a:t>:  </a:t>
            </a:r>
            <a:r>
              <a:rPr lang="el-GR" sz="2400" kern="100" dirty="0">
                <a:effectLst/>
                <a:latin typeface="Calibri" panose="020F0502020204030204" pitchFamily="34" charset="0"/>
                <a:ea typeface="Calibri" panose="020F0502020204030204" pitchFamily="34" charset="0"/>
                <a:cs typeface="Calibri" panose="020F0502020204030204" pitchFamily="34" charset="0"/>
              </a:rPr>
              <a:t>η διενέργεια νομικών πράξεων και υλικών ενεργειών για τη επιδίωξη ενός σκοπού. Οι ενέργειες περιλαμβάνουν διεύθυνση ανθρώπων, διαχείριση μέσων και πόρων, λήψη αποφάσεων, που όλες μαζί συντονισμένα επιδιώκουν την επίτευξη ορισμένων σκοπών</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b="1" kern="1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l-GR" sz="2400" b="1" i="1" dirty="0">
                <a:latin typeface="Calibri" panose="020F0502020204030204" pitchFamily="34" charset="0"/>
                <a:ea typeface="Calibri" panose="020F0502020204030204" pitchFamily="34" charset="0"/>
              </a:rPr>
              <a:t>Ως </a:t>
            </a:r>
            <a:r>
              <a:rPr lang="el-GR" sz="2400" b="1" dirty="0">
                <a:effectLst/>
                <a:latin typeface="Calibri" panose="020F0502020204030204" pitchFamily="34" charset="0"/>
                <a:ea typeface="Calibri" panose="020F0502020204030204" pitchFamily="34" charset="0"/>
              </a:rPr>
              <a:t>οργανική έννοια</a:t>
            </a:r>
            <a:r>
              <a:rPr lang="el-GR" sz="2400" b="1" dirty="0">
                <a:latin typeface="Calibri" panose="020F0502020204030204" pitchFamily="34" charset="0"/>
                <a:ea typeface="Calibri" panose="020F0502020204030204" pitchFamily="34" charset="0"/>
              </a:rPr>
              <a:t>: </a:t>
            </a:r>
            <a:r>
              <a:rPr lang="el-GR" sz="2400" dirty="0">
                <a:effectLst/>
                <a:latin typeface="Calibri" panose="020F0502020204030204" pitchFamily="34" charset="0"/>
                <a:ea typeface="Calibri" panose="020F0502020204030204" pitchFamily="34" charset="0"/>
              </a:rPr>
              <a:t> ταυτίζεται με το πρόσωπο ή τους συλλόγους προσώπων, οι οποίοι σύμφωνα με τους σχετικούς κανόνες δικαίου</a:t>
            </a:r>
          </a:p>
          <a:p>
            <a:pPr marL="0" indent="0">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έχουν δικαίωμα ή αρμοδιότητα να ασκήσουν τη δραστηριότητα αυτή. </a:t>
            </a:r>
          </a:p>
          <a:p>
            <a:pPr marL="0" indent="0">
              <a:buNone/>
            </a:pP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l-GR" sz="2400" dirty="0">
                <a:effectLst/>
                <a:latin typeface="Calibri" panose="020F0502020204030204" pitchFamily="34" charset="0"/>
                <a:ea typeface="Calibri" panose="020F0502020204030204" pitchFamily="34" charset="0"/>
              </a:rPr>
              <a:t>Και με τις δύο έννοιες ο όρος «διοίκηση» χρησιμοποιείται στο δημόσιο και στο ιδιωτικό δίκαιο</a:t>
            </a:r>
          </a:p>
          <a:p>
            <a:pPr marL="0" indent="0">
              <a:buNone/>
            </a:pPr>
            <a:r>
              <a:rPr lang="el-GR" sz="2200" b="1" kern="100" dirty="0">
                <a:effectLst/>
                <a:latin typeface="Calibri" panose="020F0502020204030204" pitchFamily="34" charset="0"/>
                <a:ea typeface="Calibri" panose="020F0502020204030204" pitchFamily="34" charset="0"/>
                <a:cs typeface="Calibri" panose="020F0502020204030204" pitchFamily="34" charset="0"/>
              </a:rPr>
              <a:t>Ευχερέστερη η διάκριση δημόσιας και ιδιωτικής με την οργανική έννοια</a:t>
            </a:r>
            <a:endParaRPr lang="el-GR"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b="1" dirty="0"/>
          </a:p>
        </p:txBody>
      </p:sp>
    </p:spTree>
    <p:extLst>
      <p:ext uri="{BB962C8B-B14F-4D97-AF65-F5344CB8AC3E}">
        <p14:creationId xmlns:p14="http://schemas.microsoft.com/office/powerpoint/2010/main" val="2207835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B17CD73-A116-8005-2045-ADD18FCFED8B}"/>
              </a:ext>
            </a:extLst>
          </p:cNvPr>
          <p:cNvSpPr>
            <a:spLocks noGrp="1" noChangeArrowheads="1"/>
          </p:cNvSpPr>
          <p:nvPr>
            <p:ph type="title"/>
          </p:nvPr>
        </p:nvSpPr>
        <p:spPr>
          <a:xfrm>
            <a:off x="914400" y="277813"/>
            <a:ext cx="7772400" cy="1063625"/>
          </a:xfrm>
        </p:spPr>
        <p:txBody>
          <a:bodyPr/>
          <a:lstStyle/>
          <a:p>
            <a:pPr algn="l" eaLnBrk="1" hangingPunct="1"/>
            <a:r>
              <a:rPr lang="el-GR" altLang="el-GR" sz="1400" b="1" dirty="0">
                <a:latin typeface="Comic Sans MS" panose="030F0702030302020204" pitchFamily="66" charset="0"/>
              </a:rPr>
              <a:t>Μάιος 202</a:t>
            </a:r>
            <a:r>
              <a:rPr lang="en-US" altLang="el-GR" sz="1400" b="1" dirty="0">
                <a:latin typeface="Comic Sans MS" panose="030F0702030302020204" pitchFamily="66" charset="0"/>
              </a:rPr>
              <a:t>5</a:t>
            </a:r>
            <a:r>
              <a:rPr lang="el-GR" altLang="el-GR" dirty="0"/>
              <a:t> </a:t>
            </a:r>
          </a:p>
        </p:txBody>
      </p:sp>
      <p:sp>
        <p:nvSpPr>
          <p:cNvPr id="3075" name="Rectangle 3">
            <a:extLst>
              <a:ext uri="{FF2B5EF4-FFF2-40B4-BE49-F238E27FC236}">
                <a16:creationId xmlns:a16="http://schemas.microsoft.com/office/drawing/2014/main" id="{C534F89C-47BB-A14D-12F4-B750E4A7DBBA}"/>
              </a:ext>
            </a:extLst>
          </p:cNvPr>
          <p:cNvSpPr>
            <a:spLocks noGrp="1" noChangeArrowheads="1"/>
          </p:cNvSpPr>
          <p:nvPr>
            <p:ph type="body" idx="1"/>
          </p:nvPr>
        </p:nvSpPr>
        <p:spPr>
          <a:xfrm>
            <a:off x="900113" y="1557338"/>
            <a:ext cx="7772400" cy="4824412"/>
          </a:xfrm>
        </p:spPr>
        <p:txBody>
          <a:bodyPr/>
          <a:lstStyle/>
          <a:p>
            <a:pPr lvl="3" eaLnBrk="1" hangingPunct="1">
              <a:buFont typeface="Wingdings" panose="05000000000000000000" pitchFamily="2" charset="2"/>
              <a:buNone/>
            </a:pPr>
            <a:r>
              <a:rPr lang="el-GR" altLang="el-GR" sz="1800" b="1" dirty="0">
                <a:latin typeface="Comic Sans MS" panose="030F0702030302020204" pitchFamily="66" charset="0"/>
              </a:rPr>
              <a:t>                 ΠΕΡΕΙΧΟΜΕΝΑ </a:t>
            </a:r>
          </a:p>
          <a:p>
            <a:pPr lvl="3" eaLnBrk="1" hangingPunct="1">
              <a:buFont typeface="Wingdings" panose="05000000000000000000" pitchFamily="2" charset="2"/>
              <a:buNone/>
            </a:pPr>
            <a:endParaRPr lang="el-GR" altLang="el-GR" sz="1800" b="1" dirty="0">
              <a:latin typeface="Comic Sans MS" panose="030F0702030302020204" pitchFamily="66" charset="0"/>
            </a:endParaRPr>
          </a:p>
          <a:p>
            <a:pPr lvl="3">
              <a:buNone/>
            </a:pPr>
            <a:r>
              <a:rPr lang="el-GR" altLang="el-GR" b="1" dirty="0">
                <a:latin typeface="Comic Sans MS" panose="030F0702030302020204" pitchFamily="66" charset="0"/>
              </a:rPr>
              <a:t>Μέρος 1</a:t>
            </a:r>
            <a:r>
              <a:rPr lang="el-GR" altLang="el-GR" b="1" baseline="30000" dirty="0">
                <a:latin typeface="Comic Sans MS" panose="030F0702030302020204" pitchFamily="66" charset="0"/>
              </a:rPr>
              <a:t>ο</a:t>
            </a:r>
            <a:r>
              <a:rPr lang="el-GR" altLang="el-GR" b="1" dirty="0">
                <a:latin typeface="Comic Sans MS" panose="030F0702030302020204" pitchFamily="66" charset="0"/>
              </a:rPr>
              <a:t> </a:t>
            </a:r>
            <a:r>
              <a:rPr lang="el-GR" b="1" kern="100" dirty="0">
                <a:effectLst/>
                <a:latin typeface="Calibri" panose="020F0502020204030204" pitchFamily="34" charset="0"/>
                <a:ea typeface="Calibri" panose="020F0502020204030204" pitchFamily="34" charset="0"/>
                <a:cs typeface="Calibri" panose="020F0502020204030204" pitchFamily="34" charset="0"/>
              </a:rPr>
              <a:t>Ηγεσία - Κράτος - Διοίκηση</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lvl="3" eaLnBrk="1" hangingPunct="1">
              <a:buFont typeface="Wingdings" panose="05000000000000000000" pitchFamily="2" charset="2"/>
              <a:buNone/>
            </a:pPr>
            <a:endParaRPr lang="el-GR" altLang="el-GR" b="1" dirty="0">
              <a:latin typeface="Comic Sans MS" panose="030F0702030302020204" pitchFamily="66" charset="0"/>
            </a:endParaRPr>
          </a:p>
          <a:p>
            <a:pPr lvl="3" eaLnBrk="1" hangingPunct="1">
              <a:buFont typeface="Wingdings" panose="05000000000000000000" pitchFamily="2" charset="2"/>
              <a:buNone/>
            </a:pPr>
            <a:r>
              <a:rPr lang="el-GR" altLang="el-GR" b="1" dirty="0">
                <a:latin typeface="Comic Sans MS" panose="030F0702030302020204" pitchFamily="66" charset="0"/>
              </a:rPr>
              <a:t>Μέρος 2</a:t>
            </a:r>
            <a:r>
              <a:rPr lang="el-GR" altLang="el-GR" b="1" baseline="30000" dirty="0">
                <a:latin typeface="Comic Sans MS" panose="030F0702030302020204" pitchFamily="66" charset="0"/>
              </a:rPr>
              <a:t>ο</a:t>
            </a:r>
            <a:r>
              <a:rPr lang="el-GR" altLang="el-GR" b="1" dirty="0">
                <a:latin typeface="Comic Sans MS" panose="030F0702030302020204" pitchFamily="66" charset="0"/>
              </a:rPr>
              <a:t> </a:t>
            </a:r>
            <a:r>
              <a:rPr lang="el-GR" b="1" i="1" dirty="0">
                <a:effectLst/>
                <a:latin typeface="Calibri" panose="020F0502020204030204" pitchFamily="34" charset="0"/>
                <a:ea typeface="Calibri" panose="020F0502020204030204" pitchFamily="34" charset="0"/>
              </a:rPr>
              <a:t>Η Ηγεσία στο Κράτος κατά τον </a:t>
            </a:r>
            <a:r>
              <a:rPr lang="el-GR" b="1" i="1" dirty="0" err="1">
                <a:effectLst/>
                <a:latin typeface="Calibri" panose="020F0502020204030204" pitchFamily="34" charset="0"/>
                <a:ea typeface="Calibri" panose="020F0502020204030204" pitchFamily="34" charset="0"/>
              </a:rPr>
              <a:t>Μακιαβέλι</a:t>
            </a:r>
            <a:endParaRPr lang="el-GR" b="1" i="1" dirty="0">
              <a:effectLst/>
              <a:latin typeface="Calibri" panose="020F0502020204030204" pitchFamily="34" charset="0"/>
              <a:ea typeface="Calibri" panose="020F0502020204030204" pitchFamily="34" charset="0"/>
            </a:endParaRPr>
          </a:p>
          <a:p>
            <a:pPr lvl="3" eaLnBrk="1" hangingPunct="1">
              <a:buFont typeface="Wingdings" panose="05000000000000000000" pitchFamily="2" charset="2"/>
              <a:buNone/>
            </a:pPr>
            <a:endParaRPr lang="el-GR" altLang="el-GR" b="1" dirty="0">
              <a:latin typeface="Comic Sans MS" panose="030F0702030302020204" pitchFamily="66" charset="0"/>
            </a:endParaRPr>
          </a:p>
          <a:p>
            <a:pPr lvl="3" eaLnBrk="1" hangingPunct="1">
              <a:buFont typeface="Wingdings" panose="05000000000000000000" pitchFamily="2" charset="2"/>
              <a:buNone/>
            </a:pPr>
            <a:r>
              <a:rPr lang="el-GR" altLang="el-GR" b="1" dirty="0">
                <a:latin typeface="Comic Sans MS" panose="030F0702030302020204" pitchFamily="66" charset="0"/>
              </a:rPr>
              <a:t>Μέρος 3</a:t>
            </a:r>
            <a:r>
              <a:rPr lang="el-GR" altLang="el-GR" b="1" baseline="30000" dirty="0">
                <a:latin typeface="Comic Sans MS" panose="030F0702030302020204" pitchFamily="66" charset="0"/>
              </a:rPr>
              <a:t>ο</a:t>
            </a:r>
            <a:r>
              <a:rPr lang="el-GR" altLang="el-GR" baseline="30000" dirty="0">
                <a:latin typeface="Comic Sans MS" panose="030F0702030302020204" pitchFamily="66" charset="0"/>
              </a:rPr>
              <a:t> </a:t>
            </a:r>
            <a:r>
              <a:rPr lang="el-GR" b="1" i="1" dirty="0">
                <a:effectLst/>
                <a:latin typeface="Calibri" panose="020F0502020204030204" pitchFamily="34" charset="0"/>
                <a:ea typeface="Calibri" panose="020F0502020204030204" pitchFamily="34" charset="0"/>
              </a:rPr>
              <a:t>Η Αβεβαιότητα</a:t>
            </a:r>
          </a:p>
          <a:p>
            <a:pPr lvl="3" eaLnBrk="1" hangingPunct="1">
              <a:buFont typeface="Wingdings" panose="05000000000000000000" pitchFamily="2" charset="2"/>
              <a:buNone/>
            </a:pPr>
            <a:endParaRPr lang="el-GR" altLang="el-GR" b="1" dirty="0">
              <a:latin typeface="Comic Sans MS" panose="030F0702030302020204" pitchFamily="66" charset="0"/>
            </a:endParaRPr>
          </a:p>
          <a:p>
            <a:pPr lvl="3" eaLnBrk="1" hangingPunct="1">
              <a:buFont typeface="Wingdings" panose="05000000000000000000" pitchFamily="2" charset="2"/>
              <a:buNone/>
            </a:pPr>
            <a:r>
              <a:rPr lang="el-GR" altLang="el-GR" b="1" dirty="0">
                <a:latin typeface="Comic Sans MS" panose="030F0702030302020204" pitchFamily="66" charset="0"/>
              </a:rPr>
              <a:t>Μέρος 4</a:t>
            </a:r>
            <a:r>
              <a:rPr lang="el-GR" altLang="el-GR" b="1" baseline="30000" dirty="0">
                <a:latin typeface="Comic Sans MS" panose="030F0702030302020204" pitchFamily="66" charset="0"/>
              </a:rPr>
              <a:t>ο </a:t>
            </a:r>
            <a:r>
              <a:rPr lang="el-GR" b="1" i="1" dirty="0">
                <a:effectLst/>
                <a:latin typeface="Calibri" panose="020F0502020204030204" pitchFamily="34" charset="0"/>
                <a:ea typeface="Calibri" panose="020F0502020204030204" pitchFamily="34" charset="0"/>
              </a:rPr>
              <a:t>Ηγεσία και «η στιγμή της απόφασης»</a:t>
            </a:r>
          </a:p>
          <a:p>
            <a:pPr lvl="3" eaLnBrk="1" hangingPunct="1">
              <a:buFont typeface="Wingdings" panose="05000000000000000000" pitchFamily="2" charset="2"/>
              <a:buNone/>
            </a:pPr>
            <a:endParaRPr lang="el-GR" altLang="el-GR" b="1" dirty="0">
              <a:latin typeface="Comic Sans MS" panose="030F0702030302020204" pitchFamily="66" charset="0"/>
            </a:endParaRPr>
          </a:p>
          <a:p>
            <a:pPr lvl="3" eaLnBrk="1" hangingPunct="1">
              <a:buFont typeface="Wingdings" panose="05000000000000000000" pitchFamily="2" charset="2"/>
              <a:buNone/>
            </a:pPr>
            <a:r>
              <a:rPr lang="el-GR" altLang="el-GR" b="1" dirty="0">
                <a:latin typeface="Comic Sans MS" panose="030F0702030302020204" pitchFamily="66" charset="0"/>
              </a:rPr>
              <a:t>Επίλογος</a:t>
            </a:r>
            <a:endParaRPr lang="en-US" altLang="el-GR" b="1" dirty="0">
              <a:latin typeface="Comic Sans MS" panose="030F0702030302020204" pitchFamily="66" charset="0"/>
            </a:endParaRPr>
          </a:p>
          <a:p>
            <a:pPr eaLnBrk="1" hangingPunct="1">
              <a:buFont typeface="Wingdings" panose="05000000000000000000" pitchFamily="2" charset="2"/>
              <a:buNone/>
            </a:pPr>
            <a:endParaRPr lang="el-GR" altLang="el-GR" sz="1800" dirty="0">
              <a:solidFill>
                <a:srgbClr val="3333FF"/>
              </a:solidFill>
              <a:latin typeface="Comic Sans MS" panose="030F0702030302020204" pitchFamily="66" charset="0"/>
            </a:endParaRPr>
          </a:p>
        </p:txBody>
      </p:sp>
      <p:pic>
        <p:nvPicPr>
          <p:cNvPr id="3076" name="image5.jpg" descr="Εικόνα που περιέχει κείμενο, γραμματοσειρά, γραφικά, σχεδίαση&#10;&#10;Περιγραφή που δημιουργήθηκε αυτόματα">
            <a:extLst>
              <a:ext uri="{FF2B5EF4-FFF2-40B4-BE49-F238E27FC236}">
                <a16:creationId xmlns:a16="http://schemas.microsoft.com/office/drawing/2014/main" id="{FD2B3DF4-31BE-2F5D-AB8E-B95322B569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91475" y="5745163"/>
            <a:ext cx="1152525" cy="111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image3.png" descr="A black text on a black background&#10;&#10;Description automatically generated">
            <a:extLst>
              <a:ext uri="{FF2B5EF4-FFF2-40B4-BE49-F238E27FC236}">
                <a16:creationId xmlns:a16="http://schemas.microsoft.com/office/drawing/2014/main" id="{6343BF63-0131-111D-E5EB-7C0565C7A0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184150"/>
            <a:ext cx="2916238"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CB008-B698-FD79-A05C-6AE38BB583D0}"/>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8F097DE1-B475-D3A6-DC04-5697CFF6AF12}"/>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20</a:t>
            </a:fld>
            <a:endParaRPr lang="el-GR" altLang="el-GR" sz="1000"/>
          </a:p>
        </p:txBody>
      </p:sp>
      <p:sp>
        <p:nvSpPr>
          <p:cNvPr id="11" name="1 - Τίτλος">
            <a:extLst>
              <a:ext uri="{FF2B5EF4-FFF2-40B4-BE49-F238E27FC236}">
                <a16:creationId xmlns:a16="http://schemas.microsoft.com/office/drawing/2014/main" id="{72F2832B-EB28-3406-4011-DD2A7A31B342}"/>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Δημόσια Διοίκηση</a:t>
            </a:r>
          </a:p>
        </p:txBody>
      </p:sp>
      <p:sp>
        <p:nvSpPr>
          <p:cNvPr id="16389" name="2 - Θέση περιεχομένου">
            <a:extLst>
              <a:ext uri="{FF2B5EF4-FFF2-40B4-BE49-F238E27FC236}">
                <a16:creationId xmlns:a16="http://schemas.microsoft.com/office/drawing/2014/main" id="{A4B68E63-F373-39E1-FDD7-7908F01C6D5A}"/>
              </a:ext>
            </a:extLst>
          </p:cNvPr>
          <p:cNvSpPr>
            <a:spLocks noGrp="1"/>
          </p:cNvSpPr>
          <p:nvPr>
            <p:ph idx="1"/>
          </p:nvPr>
        </p:nvSpPr>
        <p:spPr>
          <a:xfrm>
            <a:off x="250825" y="1398588"/>
            <a:ext cx="8642350" cy="4910137"/>
          </a:xfrm>
        </p:spPr>
        <p:txBody>
          <a:bodyPr>
            <a:normAutofit fontScale="92500" lnSpcReduction="20000"/>
          </a:bodyPr>
          <a:lstStyle/>
          <a:p>
            <a:pPr marL="0" indent="0" eaLnBrk="1" hangingPunct="1">
              <a:buNone/>
            </a:pPr>
            <a:endParaRPr lang="el-GR" sz="2800" b="1" i="1" dirty="0">
              <a:effectLst/>
              <a:latin typeface="Calibri" panose="020F0502020204030204" pitchFamily="34" charset="0"/>
              <a:ea typeface="Calibri" panose="020F0502020204030204" pitchFamily="34" charset="0"/>
            </a:endParaRPr>
          </a:p>
          <a:p>
            <a:pPr eaLnBrk="1" hangingPunct="1">
              <a:buFont typeface="Wingdings" panose="05000000000000000000" pitchFamily="2" charset="2"/>
              <a:buChar char="§"/>
            </a:pPr>
            <a:r>
              <a:rPr lang="el-GR" sz="2800" b="1" dirty="0">
                <a:effectLst/>
                <a:latin typeface="Calibri" panose="020F0502020204030204" pitchFamily="34" charset="0"/>
                <a:ea typeface="Calibri" panose="020F0502020204030204" pitchFamily="34" charset="0"/>
              </a:rPr>
              <a:t>Το σύνολο των νομικών προσώπων στα οποία είναι οργανωμένα τα διοικητικά όργανα</a:t>
            </a:r>
          </a:p>
          <a:p>
            <a:pPr eaLnBrk="1" hangingPunct="1">
              <a:buFont typeface="Wingdings" panose="05000000000000000000" pitchFamily="2" charset="2"/>
              <a:buChar char="§"/>
            </a:pPr>
            <a:r>
              <a:rPr lang="el-GR" sz="2800" b="1" i="1" dirty="0">
                <a:latin typeface="Calibri" panose="020F0502020204030204" pitchFamily="34" charset="0"/>
                <a:ea typeface="Calibri" panose="020F0502020204030204" pitchFamily="34" charset="0"/>
              </a:rPr>
              <a:t>Τ</a:t>
            </a:r>
            <a:r>
              <a:rPr lang="el-GR" sz="2800" b="1" i="1" dirty="0">
                <a:effectLst/>
                <a:latin typeface="Calibri" panose="020F0502020204030204" pitchFamily="34" charset="0"/>
                <a:ea typeface="Calibri" panose="020F0502020204030204" pitchFamily="34" charset="0"/>
              </a:rPr>
              <a:t>ο </a:t>
            </a:r>
            <a:r>
              <a:rPr lang="el-GR" sz="2800" b="1" dirty="0">
                <a:effectLst/>
                <a:latin typeface="Calibri" panose="020F0502020204030204" pitchFamily="34" charset="0"/>
                <a:ea typeface="Calibri" panose="020F0502020204030204" pitchFamily="34" charset="0"/>
              </a:rPr>
              <a:t>σύνολο των διοικητικών υπηρεσιών και οργάνων που είναι ενταγμένα στην εκτελεστική λειτουργία της πολιτείας και έχουν ως σκοπό την πραγμάτωση της Κυβερνητικής </a:t>
            </a:r>
            <a:endParaRPr lang="el-GR" sz="2800" b="1" dirty="0">
              <a:latin typeface="Calibri" panose="020F0502020204030204" pitchFamily="34" charset="0"/>
              <a:ea typeface="Calibri" panose="020F0502020204030204" pitchFamily="34" charset="0"/>
            </a:endParaRPr>
          </a:p>
          <a:p>
            <a:pPr eaLnBrk="1" hangingPunct="1">
              <a:buFont typeface="Wingdings" panose="05000000000000000000" pitchFamily="2" charset="2"/>
              <a:buChar char="§"/>
            </a:pPr>
            <a:r>
              <a:rPr lang="el-GR" sz="2800" b="1" dirty="0">
                <a:latin typeface="Calibri" panose="020F0502020204030204" pitchFamily="34" charset="0"/>
                <a:ea typeface="Calibri" panose="020F0502020204030204" pitchFamily="34" charset="0"/>
              </a:rPr>
              <a:t>Δ</a:t>
            </a:r>
            <a:r>
              <a:rPr lang="el-GR" sz="2800" b="1" dirty="0">
                <a:effectLst/>
                <a:latin typeface="Calibri" panose="020F0502020204030204" pitchFamily="34" charset="0"/>
                <a:ea typeface="Calibri" panose="020F0502020204030204" pitchFamily="34" charset="0"/>
              </a:rPr>
              <a:t>ιαφέρει από την Κυβέρνηση</a:t>
            </a:r>
            <a:r>
              <a:rPr lang="el-GR" sz="2800" dirty="0">
                <a:effectLst/>
                <a:latin typeface="Calibri" panose="020F0502020204030204" pitchFamily="34" charset="0"/>
                <a:ea typeface="Calibri" panose="020F0502020204030204" pitchFamily="34" charset="0"/>
              </a:rPr>
              <a:t>,</a:t>
            </a:r>
          </a:p>
          <a:p>
            <a:pPr marL="0" indent="0" eaLnBrk="1" hangingPunct="1">
              <a:buNone/>
            </a:pPr>
            <a:r>
              <a:rPr lang="el-GR" sz="2800" dirty="0">
                <a:latin typeface="Calibri" panose="020F0502020204030204" pitchFamily="34" charset="0"/>
                <a:ea typeface="Calibri" panose="020F0502020204030204" pitchFamily="34" charset="0"/>
              </a:rPr>
              <a:t>από </a:t>
            </a:r>
            <a:r>
              <a:rPr lang="el-GR" sz="2800" dirty="0">
                <a:effectLst/>
                <a:latin typeface="Calibri" panose="020F0502020204030204" pitchFamily="34" charset="0"/>
                <a:ea typeface="Calibri" panose="020F0502020204030204" pitchFamily="34" charset="0"/>
              </a:rPr>
              <a:t>το υπεύθυνο όργανο που χαράζει τις γενικές κατευθύνσεις της κρατικής δράσης</a:t>
            </a:r>
          </a:p>
          <a:p>
            <a:pPr marL="0" indent="0" eaLnBrk="1" hangingPunct="1">
              <a:buNone/>
            </a:pPr>
            <a:endParaRPr lang="el-GR" sz="2800" dirty="0">
              <a:effectLst/>
              <a:latin typeface="Calibri" panose="020F0502020204030204" pitchFamily="34" charset="0"/>
              <a:ea typeface="Calibri" panose="020F0502020204030204" pitchFamily="34" charset="0"/>
            </a:endParaRPr>
          </a:p>
          <a:p>
            <a:pPr marL="0" indent="0" eaLnBrk="1" hangingPunct="1">
              <a:buNone/>
            </a:pPr>
            <a:r>
              <a:rPr lang="el-GR" sz="2400" b="1" dirty="0">
                <a:effectLst/>
                <a:latin typeface="Calibri" panose="020F0502020204030204" pitchFamily="34" charset="0"/>
                <a:ea typeface="Calibri" panose="020F0502020204030204" pitchFamily="34" charset="0"/>
              </a:rPr>
              <a:t>Σύμφωνα </a:t>
            </a:r>
            <a:r>
              <a:rPr lang="el-GR" sz="2400" b="1" dirty="0">
                <a:latin typeface="Calibri" panose="020F0502020204030204" pitchFamily="34" charset="0"/>
                <a:ea typeface="Calibri" panose="020F0502020204030204" pitchFamily="34" charset="0"/>
              </a:rPr>
              <a:t>με </a:t>
            </a:r>
            <a:r>
              <a:rPr lang="el-GR" sz="2400" b="1" dirty="0">
                <a:effectLst/>
                <a:latin typeface="Calibri" panose="020F0502020204030204" pitchFamily="34" charset="0"/>
                <a:ea typeface="Calibri" panose="020F0502020204030204" pitchFamily="34" charset="0"/>
              </a:rPr>
              <a:t>Σύνταγμα το Κράτος </a:t>
            </a:r>
            <a:r>
              <a:rPr lang="el-GR" sz="2400" b="1" i="1" dirty="0">
                <a:effectLst/>
                <a:latin typeface="Calibri" panose="020F0502020204030204" pitchFamily="34" charset="0"/>
                <a:ea typeface="Calibri" panose="020F0502020204030204" pitchFamily="34" charset="0"/>
              </a:rPr>
              <a:t>οργανώνεται</a:t>
            </a:r>
            <a:r>
              <a:rPr lang="el-GR" sz="2400" b="1" dirty="0">
                <a:effectLst/>
                <a:latin typeface="Calibri" panose="020F0502020204030204" pitchFamily="34" charset="0"/>
                <a:ea typeface="Calibri" panose="020F0502020204030204" pitchFamily="34" charset="0"/>
              </a:rPr>
              <a:t> και </a:t>
            </a:r>
            <a:r>
              <a:rPr lang="el-GR" sz="2400" b="1" i="1" dirty="0">
                <a:effectLst/>
                <a:latin typeface="Calibri" panose="020F0502020204030204" pitchFamily="34" charset="0"/>
                <a:ea typeface="Calibri" panose="020F0502020204030204" pitchFamily="34" charset="0"/>
              </a:rPr>
              <a:t>διοικείται </a:t>
            </a:r>
          </a:p>
          <a:p>
            <a:pPr marL="0" indent="0" eaLnBrk="1" hangingPunct="1">
              <a:buNone/>
            </a:pPr>
            <a:r>
              <a:rPr lang="el-GR" sz="2400" b="1" dirty="0">
                <a:effectLst/>
                <a:latin typeface="Calibri" panose="020F0502020204030204" pitchFamily="34" charset="0"/>
                <a:ea typeface="Calibri" panose="020F0502020204030204" pitchFamily="34" charset="0"/>
              </a:rPr>
              <a:t>κατά το αποκεντρωτικό σύστημα</a:t>
            </a:r>
            <a:endParaRPr lang="el-GR" altLang="el-GR" sz="2400" dirty="0"/>
          </a:p>
        </p:txBody>
      </p:sp>
    </p:spTree>
    <p:extLst>
      <p:ext uri="{BB962C8B-B14F-4D97-AF65-F5344CB8AC3E}">
        <p14:creationId xmlns:p14="http://schemas.microsoft.com/office/powerpoint/2010/main" val="1484321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632DC8-8529-D63C-544D-4379355D5932}"/>
              </a:ext>
            </a:extLst>
          </p:cNvPr>
          <p:cNvSpPr>
            <a:spLocks noGrp="1"/>
          </p:cNvSpPr>
          <p:nvPr>
            <p:ph type="title"/>
          </p:nvPr>
        </p:nvSpPr>
        <p:spPr/>
        <p:txBody>
          <a:bodyPr>
            <a:normAutofit fontScale="90000"/>
          </a:bodyPr>
          <a:lstStyle/>
          <a:p>
            <a:r>
              <a:rPr lang="it-IT" b="0" i="0" dirty="0">
                <a:solidFill>
                  <a:schemeClr val="bg1"/>
                </a:solidFill>
                <a:effectLst/>
                <a:latin typeface="Arial" panose="020B0604020202020204" pitchFamily="34" charset="0"/>
              </a:rPr>
              <a:t>N         </a:t>
            </a:r>
            <a:r>
              <a:rPr lang="el-GR" sz="2000" i="1" dirty="0">
                <a:effectLst/>
                <a:latin typeface="Calibri" panose="020F0502020204030204" pitchFamily="34" charset="0"/>
                <a:ea typeface="Calibri" panose="020F0502020204030204" pitchFamily="34" charset="0"/>
              </a:rPr>
              <a:t> </a:t>
            </a:r>
            <a:r>
              <a:rPr lang="el-GR" sz="3100" b="1" i="1" dirty="0" err="1">
                <a:effectLst/>
                <a:latin typeface="Calibri" panose="020F0502020204030204" pitchFamily="34" charset="0"/>
                <a:ea typeface="Calibri" panose="020F0502020204030204" pitchFamily="34" charset="0"/>
              </a:rPr>
              <a:t>Νικολό</a:t>
            </a:r>
            <a:r>
              <a:rPr lang="el-GR" sz="3100" b="1" i="1" dirty="0">
                <a:effectLst/>
                <a:latin typeface="Calibri" panose="020F0502020204030204" pitchFamily="34" charset="0"/>
                <a:ea typeface="Calibri" panose="020F0502020204030204" pitchFamily="34" charset="0"/>
              </a:rPr>
              <a:t> </a:t>
            </a:r>
            <a:r>
              <a:rPr lang="el-GR" sz="3100" b="1" i="1" dirty="0" err="1">
                <a:effectLst/>
                <a:latin typeface="Calibri" panose="020F0502020204030204" pitchFamily="34" charset="0"/>
                <a:ea typeface="Calibri" panose="020F0502020204030204" pitchFamily="34" charset="0"/>
              </a:rPr>
              <a:t>Μακιαβέλι</a:t>
            </a:r>
            <a:r>
              <a:rPr lang="it-IT" sz="3100" b="1" i="0" dirty="0">
                <a:solidFill>
                  <a:schemeClr val="bg1"/>
                </a:solidFill>
                <a:effectLst/>
                <a:latin typeface="Arial" panose="020B0604020202020204" pitchFamily="34" charset="0"/>
              </a:rPr>
              <a:t>do </a:t>
            </a:r>
            <a:r>
              <a:rPr lang="it-IT" sz="2000" b="0" i="0" dirty="0">
                <a:solidFill>
                  <a:schemeClr val="bg1"/>
                </a:solidFill>
                <a:effectLst/>
                <a:latin typeface="Arial" panose="020B0604020202020204" pitchFamily="34" charset="0"/>
              </a:rPr>
              <a:t>dei Machiavelli</a:t>
            </a:r>
            <a:br>
              <a:rPr lang="el-GR" sz="2000" b="0" i="0" dirty="0">
                <a:solidFill>
                  <a:schemeClr val="bg1"/>
                </a:solidFill>
                <a:effectLst/>
                <a:latin typeface="Arial" panose="020B0604020202020204" pitchFamily="34" charset="0"/>
              </a:rPr>
            </a:br>
            <a:r>
              <a:rPr lang="el-GR" sz="2700" dirty="0">
                <a:effectLst/>
                <a:latin typeface="Calibri" panose="020F0502020204030204" pitchFamily="34" charset="0"/>
                <a:ea typeface="Calibri" panose="020F0502020204030204" pitchFamily="34" charset="0"/>
              </a:rPr>
              <a:t>1469 - 1527</a:t>
            </a:r>
            <a:r>
              <a:rPr lang="it-IT" sz="2700" b="0" i="0" dirty="0">
                <a:solidFill>
                  <a:schemeClr val="bg1"/>
                </a:solidFill>
                <a:effectLst/>
                <a:latin typeface="Arial" panose="020B0604020202020204" pitchFamily="34" charset="0"/>
              </a:rPr>
              <a:t>‎‎</a:t>
            </a:r>
            <a:endParaRPr lang="el-GR" sz="2700" dirty="0"/>
          </a:p>
        </p:txBody>
      </p:sp>
      <p:pic>
        <p:nvPicPr>
          <p:cNvPr id="5" name="Θέση περιεχομένου 4">
            <a:extLst>
              <a:ext uri="{FF2B5EF4-FFF2-40B4-BE49-F238E27FC236}">
                <a16:creationId xmlns:a16="http://schemas.microsoft.com/office/drawing/2014/main" id="{45AA9ABD-7F70-15D5-2975-C73BDB30B36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8922" y="1600200"/>
            <a:ext cx="8046156" cy="4525963"/>
          </a:xfrm>
        </p:spPr>
      </p:pic>
    </p:spTree>
    <p:extLst>
      <p:ext uri="{BB962C8B-B14F-4D97-AF65-F5344CB8AC3E}">
        <p14:creationId xmlns:p14="http://schemas.microsoft.com/office/powerpoint/2010/main" val="2069943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EFFED-55E6-81F3-254C-BE279E09AB73}"/>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D540EECA-5AFF-506C-A3E1-5190104E9221}"/>
              </a:ext>
            </a:extLst>
          </p:cNvPr>
          <p:cNvSpPr>
            <a:spLocks noGrp="1"/>
          </p:cNvSpPr>
          <p:nvPr>
            <p:ph idx="1"/>
          </p:nvPr>
        </p:nvSpPr>
        <p:spPr>
          <a:xfrm>
            <a:off x="611560" y="2487197"/>
            <a:ext cx="8229600" cy="3672408"/>
          </a:xfrm>
        </p:spPr>
        <p:txBody>
          <a:bodyPr>
            <a:normAutofit fontScale="92500"/>
          </a:bodyPr>
          <a:lstStyle/>
          <a:p>
            <a:r>
              <a:rPr lang="el-GR" sz="2400" b="1" dirty="0">
                <a:latin typeface="Calibri" panose="020F0502020204030204" pitchFamily="34" charset="0"/>
                <a:ea typeface="Calibri" panose="020F0502020204030204" pitchFamily="34" charset="0"/>
              </a:rPr>
              <a:t>Δ</a:t>
            </a:r>
            <a:r>
              <a:rPr lang="el-GR" sz="2400" b="1" dirty="0">
                <a:effectLst/>
                <a:latin typeface="Calibri" panose="020F0502020204030204" pitchFamily="34" charset="0"/>
                <a:ea typeface="Calibri" panose="020F0502020204030204" pitchFamily="34" charset="0"/>
              </a:rPr>
              <a:t>ιαχωρισμός της πολιτικής από την χριστιανική ηθική</a:t>
            </a:r>
            <a:endParaRPr lang="el-GR" sz="2400" dirty="0">
              <a:latin typeface="Times New Roman" panose="02020603050405020304" pitchFamily="18" charset="0"/>
              <a:cs typeface="Times New Roman" panose="02020603050405020304" pitchFamily="18" charset="0"/>
            </a:endParaRPr>
          </a:p>
          <a:p>
            <a:r>
              <a:rPr lang="el-GR" sz="2400" b="1" dirty="0">
                <a:effectLst/>
                <a:latin typeface="Calibri" panose="020F0502020204030204" pitchFamily="34" charset="0"/>
                <a:ea typeface="Calibri" panose="020F0502020204030204" pitchFamily="34" charset="0"/>
              </a:rPr>
              <a:t>Δεν ιεραρχεί ανάμεσα σε ηθική και πολιτική</a:t>
            </a:r>
            <a:endParaRPr lang="el-GR" sz="2400" dirty="0">
              <a:latin typeface="Times New Roman" panose="02020603050405020304" pitchFamily="18" charset="0"/>
              <a:cs typeface="Times New Roman" panose="02020603050405020304" pitchFamily="18" charset="0"/>
            </a:endParaRPr>
          </a:p>
          <a:p>
            <a:r>
              <a:rPr lang="el-GR" sz="2400" b="1" dirty="0">
                <a:latin typeface="Calibri" panose="020F0502020204030204" pitchFamily="34" charset="0"/>
                <a:ea typeface="Calibri" panose="020F0502020204030204" pitchFamily="34" charset="0"/>
              </a:rPr>
              <a:t>Η</a:t>
            </a:r>
            <a:r>
              <a:rPr lang="el-GR" sz="2400" b="1" dirty="0">
                <a:effectLst/>
                <a:latin typeface="Calibri" panose="020F0502020204030204" pitchFamily="34" charset="0"/>
                <a:ea typeface="Calibri" panose="020F0502020204030204" pitchFamily="34" charset="0"/>
              </a:rPr>
              <a:t> δημοκρατία είναι η καλύτερη μορφή διακυβέρνησης στο βαθμό που είναι αναπτυγμένες στο λαό οι αρετές του πολίτη </a:t>
            </a:r>
            <a:endParaRPr lang="en-US" sz="2400" b="1" dirty="0">
              <a:effectLst/>
              <a:latin typeface="Calibri" panose="020F0502020204030204" pitchFamily="34" charset="0"/>
              <a:ea typeface="Calibri" panose="020F0502020204030204" pitchFamily="34" charset="0"/>
            </a:endParaRPr>
          </a:p>
          <a:p>
            <a:r>
              <a:rPr lang="en-US" sz="2400" b="1" dirty="0">
                <a:latin typeface="Calibri" panose="020F0502020204030204" pitchFamily="34" charset="0"/>
                <a:ea typeface="Calibri" panose="020F0502020204030204" pitchFamily="34" charset="0"/>
              </a:rPr>
              <a:t>O</a:t>
            </a:r>
            <a:r>
              <a:rPr lang="el-GR" sz="2400" b="1" dirty="0">
                <a:effectLst/>
                <a:latin typeface="Calibri" panose="020F0502020204030204" pitchFamily="34" charset="0"/>
                <a:ea typeface="Calibri" panose="020F0502020204030204" pitchFamily="34" charset="0"/>
              </a:rPr>
              <a:t>ι δημοκρατικοί θεσμοί είναι καλοί, εφόσον και οι πολίτες είναι καλοί</a:t>
            </a:r>
          </a:p>
          <a:p>
            <a:r>
              <a:rPr lang="el-GR" sz="2400" b="1" dirty="0">
                <a:effectLst/>
                <a:latin typeface="Calibri" panose="020F0502020204030204" pitchFamily="34" charset="0"/>
                <a:ea typeface="Calibri" panose="020F0502020204030204" pitchFamily="34" charset="0"/>
              </a:rPr>
              <a:t>Στο κράτος </a:t>
            </a:r>
            <a:r>
              <a:rPr lang="el-GR" sz="2400" b="1" dirty="0">
                <a:latin typeface="Calibri" panose="020F0502020204030204" pitchFamily="34" charset="0"/>
                <a:ea typeface="Calibri" panose="020F0502020204030204" pitchFamily="34" charset="0"/>
              </a:rPr>
              <a:t> </a:t>
            </a:r>
            <a:r>
              <a:rPr lang="el-GR" sz="2400" b="1" dirty="0">
                <a:effectLst/>
                <a:latin typeface="Calibri" panose="020F0502020204030204" pitchFamily="34" charset="0"/>
                <a:ea typeface="Calibri" panose="020F0502020204030204" pitchFamily="34" charset="0"/>
              </a:rPr>
              <a:t>τα συμφέροντα της αριστοκρατίας έρχονταν σε αντίθεση μ’ εκείνα της μοναρχίας και των μεσαίων τάξεων και οι κυβερνήσεις έπρεπε να τα παραμερίζουν ή να τα καταπνίγουν</a:t>
            </a:r>
            <a:endParaRPr lang="en-US" sz="2400" b="1" dirty="0">
              <a:effectLst/>
              <a:latin typeface="Calibri" panose="020F0502020204030204" pitchFamily="34" charset="0"/>
              <a:ea typeface="Calibri" panose="020F0502020204030204" pitchFamily="34" charset="0"/>
            </a:endParaRPr>
          </a:p>
          <a:p>
            <a:pPr marL="0" indent="0">
              <a:buNone/>
            </a:pPr>
            <a:endParaRPr lang="en-US" sz="2400" b="1" dirty="0">
              <a:effectLst/>
              <a:latin typeface="Calibri" panose="020F0502020204030204" pitchFamily="34" charset="0"/>
              <a:ea typeface="Calibri" panose="020F0502020204030204" pitchFamily="34" charset="0"/>
            </a:endParaRPr>
          </a:p>
          <a:p>
            <a:endParaRPr lang="el-GR" dirty="0">
              <a:latin typeface="Times New Roman" panose="02020603050405020304" pitchFamily="18" charset="0"/>
              <a:cs typeface="Times New Roman" panose="02020603050405020304" pitchFamily="18" charset="0"/>
            </a:endParaRPr>
          </a:p>
        </p:txBody>
      </p:sp>
      <p:sp>
        <p:nvSpPr>
          <p:cNvPr id="7" name="Ορθογώνιο 6">
            <a:extLst>
              <a:ext uri="{FF2B5EF4-FFF2-40B4-BE49-F238E27FC236}">
                <a16:creationId xmlns:a16="http://schemas.microsoft.com/office/drawing/2014/main" id="{55A598DF-40CD-9FF5-A697-6EC45A8C9C88}"/>
              </a:ext>
            </a:extLst>
          </p:cNvPr>
          <p:cNvSpPr/>
          <p:nvPr/>
        </p:nvSpPr>
        <p:spPr>
          <a:xfrm>
            <a:off x="611560" y="698395"/>
            <a:ext cx="7992888" cy="1290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0" i="0" dirty="0">
                <a:solidFill>
                  <a:schemeClr val="bg1"/>
                </a:solidFill>
                <a:effectLst/>
                <a:latin typeface="Arial" panose="020B0604020202020204" pitchFamily="34" charset="0"/>
              </a:rPr>
              <a:t>Niccolò di Bernardo dei Machiavelli</a:t>
            </a:r>
            <a:endParaRPr lang="el-GR" b="0" i="0" dirty="0">
              <a:solidFill>
                <a:schemeClr val="bg1"/>
              </a:solidFill>
              <a:effectLst/>
              <a:latin typeface="Arial" panose="020B0604020202020204" pitchFamily="34" charset="0"/>
            </a:endParaRPr>
          </a:p>
          <a:p>
            <a:pPr algn="ctr"/>
            <a:r>
              <a:rPr lang="el-GR" sz="1800" dirty="0">
                <a:effectLst/>
                <a:latin typeface="Calibri" panose="020F0502020204030204" pitchFamily="34" charset="0"/>
                <a:ea typeface="Calibri" panose="020F0502020204030204" pitchFamily="34" charset="0"/>
              </a:rPr>
              <a:t>1469 - 1527</a:t>
            </a:r>
            <a:r>
              <a:rPr lang="it-IT" b="0" i="0" dirty="0">
                <a:solidFill>
                  <a:schemeClr val="bg1"/>
                </a:solidFill>
                <a:effectLst/>
                <a:latin typeface="Arial" panose="020B0604020202020204" pitchFamily="34" charset="0"/>
              </a:rPr>
              <a:t>‎‎</a:t>
            </a:r>
            <a:endParaRPr lang="el-GR"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0485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3C95B-34F2-59FA-90A7-8045C04E1EA6}"/>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A22B25AF-A657-CEB8-A8B0-5B6D998463BA}"/>
              </a:ext>
            </a:extLst>
          </p:cNvPr>
          <p:cNvSpPr>
            <a:spLocks noGrp="1"/>
          </p:cNvSpPr>
          <p:nvPr>
            <p:ph idx="1"/>
          </p:nvPr>
        </p:nvSpPr>
        <p:spPr>
          <a:xfrm>
            <a:off x="611560" y="2487197"/>
            <a:ext cx="8229600" cy="3672408"/>
          </a:xfrm>
        </p:spPr>
        <p:txBody>
          <a:bodyPr>
            <a:normAutofit lnSpcReduction="10000"/>
          </a:bodyPr>
          <a:lstStyle/>
          <a:p>
            <a:r>
              <a:rPr lang="el-GR" sz="2200" b="1" dirty="0">
                <a:latin typeface="Calibri" panose="020F0502020204030204" pitchFamily="34" charset="0"/>
                <a:ea typeface="Calibri" panose="020F0502020204030204" pitchFamily="34" charset="0"/>
              </a:rPr>
              <a:t>Τ</a:t>
            </a:r>
            <a:r>
              <a:rPr lang="el-GR" sz="2200" b="1" dirty="0">
                <a:effectLst/>
                <a:latin typeface="Calibri" panose="020F0502020204030204" pitchFamily="34" charset="0"/>
                <a:ea typeface="Calibri" panose="020F0502020204030204" pitchFamily="34" charset="0"/>
              </a:rPr>
              <a:t>α θεμέλια της κυβέρνησης είναι «οι καλοί νόμοι» και τα «καλά όπλα»</a:t>
            </a:r>
          </a:p>
          <a:p>
            <a:r>
              <a:rPr lang="el-GR" sz="2200" b="1" dirty="0">
                <a:effectLst/>
                <a:latin typeface="Calibri" panose="020F0502020204030204" pitchFamily="34" charset="0"/>
                <a:ea typeface="Calibri" panose="020F0502020204030204" pitchFamily="34" charset="0"/>
              </a:rPr>
              <a:t>Δύναμη και ο εξαναγκασμός δημιουργούν τη νομιμότητα και όχι αντίστροφα</a:t>
            </a:r>
            <a:endParaRPr lang="en-US" sz="2200" b="1" dirty="0">
              <a:effectLst/>
              <a:latin typeface="Calibri" panose="020F0502020204030204" pitchFamily="34" charset="0"/>
              <a:ea typeface="Calibri" panose="020F0502020204030204" pitchFamily="34" charset="0"/>
            </a:endParaRPr>
          </a:p>
          <a:p>
            <a:r>
              <a:rPr lang="el-GR" sz="2200" b="1" dirty="0">
                <a:effectLst/>
                <a:latin typeface="Calibri" panose="020F0502020204030204" pitchFamily="34" charset="0"/>
                <a:ea typeface="Calibri" panose="020F0502020204030204" pitchFamily="34" charset="0"/>
              </a:rPr>
              <a:t>Ο Ηγέτης προσαρμόζει τον τρόπο συμπεριφοράς του στις απαιτήσεις των καιρών</a:t>
            </a:r>
            <a:endParaRPr lang="en-US" sz="2200" b="1" dirty="0">
              <a:effectLst/>
              <a:latin typeface="Calibri" panose="020F0502020204030204" pitchFamily="34" charset="0"/>
              <a:ea typeface="Calibri" panose="020F0502020204030204" pitchFamily="34" charset="0"/>
            </a:endParaRPr>
          </a:p>
          <a:p>
            <a:r>
              <a:rPr lang="el-GR" sz="2200" b="1" dirty="0">
                <a:effectLst/>
                <a:latin typeface="Calibri" panose="020F0502020204030204" pitchFamily="34" charset="0"/>
                <a:ea typeface="Calibri" panose="020F0502020204030204" pitchFamily="34" charset="0"/>
              </a:rPr>
              <a:t>Η αβεβαιότητα στην ικανότητα του ηγέτη και ο παράγοντας προσφέρει μόνο ευκαιρία</a:t>
            </a:r>
            <a:r>
              <a:rPr lang="el-GR" sz="2200" dirty="0">
                <a:effectLst/>
                <a:latin typeface="Calibri" panose="020F0502020204030204" pitchFamily="34" charset="0"/>
                <a:ea typeface="Calibri" panose="020F0502020204030204" pitchFamily="34" charset="0"/>
              </a:rPr>
              <a:t>. </a:t>
            </a:r>
            <a:r>
              <a:rPr lang="el-GR" sz="2200" b="1" dirty="0">
                <a:effectLst/>
                <a:latin typeface="Calibri" panose="020F0502020204030204" pitchFamily="34" charset="0"/>
                <a:ea typeface="Calibri" panose="020F0502020204030204" pitchFamily="34" charset="0"/>
              </a:rPr>
              <a:t>Ενθαρρύνει τους ηγέτες να διαβάζουν την Ιστορία για να καλλιεργήσουν τη σκέψη τους</a:t>
            </a:r>
          </a:p>
          <a:p>
            <a:r>
              <a:rPr lang="el-GR" sz="2000" b="1" dirty="0">
                <a:effectLst/>
                <a:latin typeface="Calibri" panose="020F0502020204030204" pitchFamily="34" charset="0"/>
                <a:ea typeface="Calibri" panose="020F0502020204030204" pitchFamily="34" charset="0"/>
              </a:rPr>
              <a:t>Το ισχυρό εθνικό κράτος το κύριο μέλημα του Ηγέτη</a:t>
            </a:r>
            <a:r>
              <a:rPr lang="el-GR" sz="2000" dirty="0">
                <a:latin typeface="Times New Roman" panose="02020603050405020304" pitchFamily="18" charset="0"/>
                <a:cs typeface="Times New Roman" panose="02020603050405020304" pitchFamily="18" charset="0"/>
              </a:rPr>
              <a:t> </a:t>
            </a:r>
          </a:p>
          <a:p>
            <a:endParaRPr lang="el-GR" sz="2200"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
        <p:nvSpPr>
          <p:cNvPr id="7" name="Ορθογώνιο 6">
            <a:extLst>
              <a:ext uri="{FF2B5EF4-FFF2-40B4-BE49-F238E27FC236}">
                <a16:creationId xmlns:a16="http://schemas.microsoft.com/office/drawing/2014/main" id="{1C0E4214-444B-E374-E8BA-2645247DAD68}"/>
              </a:ext>
            </a:extLst>
          </p:cNvPr>
          <p:cNvSpPr/>
          <p:nvPr/>
        </p:nvSpPr>
        <p:spPr>
          <a:xfrm>
            <a:off x="611560" y="698395"/>
            <a:ext cx="7992888" cy="1290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0" i="0" dirty="0">
                <a:solidFill>
                  <a:schemeClr val="bg1"/>
                </a:solidFill>
                <a:effectLst/>
                <a:latin typeface="Arial" panose="020B0604020202020204" pitchFamily="34" charset="0"/>
              </a:rPr>
              <a:t>Niccolò di Bernardo dei Machiavelli</a:t>
            </a:r>
            <a:endParaRPr lang="el-GR" b="0" i="0" dirty="0">
              <a:solidFill>
                <a:schemeClr val="bg1"/>
              </a:solidFill>
              <a:effectLst/>
              <a:latin typeface="Arial" panose="020B0604020202020204" pitchFamily="34" charset="0"/>
            </a:endParaRPr>
          </a:p>
          <a:p>
            <a:pPr algn="ctr"/>
            <a:r>
              <a:rPr lang="el-GR" sz="1800" dirty="0">
                <a:effectLst/>
                <a:latin typeface="Calibri" panose="020F0502020204030204" pitchFamily="34" charset="0"/>
                <a:ea typeface="Calibri" panose="020F0502020204030204" pitchFamily="34" charset="0"/>
              </a:rPr>
              <a:t>1469 - 1527</a:t>
            </a:r>
            <a:r>
              <a:rPr lang="it-IT" b="0" i="0" dirty="0">
                <a:solidFill>
                  <a:schemeClr val="bg1"/>
                </a:solidFill>
                <a:effectLst/>
                <a:latin typeface="Arial" panose="020B0604020202020204" pitchFamily="34" charset="0"/>
              </a:rPr>
              <a:t>‎‎</a:t>
            </a:r>
            <a:endParaRPr lang="el-GR"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3459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3D3C4-6AB8-CC12-6DFA-DBABEB076762}"/>
            </a:ext>
          </a:extLst>
        </p:cNvPr>
        <p:cNvGrpSpPr/>
        <p:nvPr/>
      </p:nvGrpSpPr>
      <p:grpSpPr>
        <a:xfrm>
          <a:off x="0" y="0"/>
          <a:ext cx="0" cy="0"/>
          <a:chOff x="0" y="0"/>
          <a:chExt cx="0" cy="0"/>
        </a:xfrm>
      </p:grpSpPr>
      <p:sp>
        <p:nvSpPr>
          <p:cNvPr id="8" name="7 - Στρογγυλεμένο ορθογώνιο">
            <a:extLst>
              <a:ext uri="{FF2B5EF4-FFF2-40B4-BE49-F238E27FC236}">
                <a16:creationId xmlns:a16="http://schemas.microsoft.com/office/drawing/2014/main" id="{15726A63-7E08-FE38-F9E2-D1EED21A2962}"/>
              </a:ext>
            </a:extLst>
          </p:cNvPr>
          <p:cNvSpPr/>
          <p:nvPr/>
        </p:nvSpPr>
        <p:spPr>
          <a:xfrm>
            <a:off x="319920" y="285728"/>
            <a:ext cx="8572560" cy="5929354"/>
          </a:xfrm>
          <a:prstGeom prst="roundRect">
            <a:avLst/>
          </a:prstGeom>
          <a:solidFill>
            <a:schemeClr val="bg2">
              <a:lumMod val="9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pPr algn="ctr"/>
            <a:endParaRPr lang="el-GR" sz="2400" b="1" i="1" dirty="0">
              <a:effectLst/>
              <a:latin typeface="Calibri" panose="020F0502020204030204" pitchFamily="34" charset="0"/>
              <a:ea typeface="Calibri" panose="020F0502020204030204" pitchFamily="34" charset="0"/>
            </a:endParaRPr>
          </a:p>
          <a:p>
            <a:pPr algn="ctr"/>
            <a:endParaRPr lang="el-GR" sz="2400" b="1" i="1" dirty="0">
              <a:effectLst/>
              <a:latin typeface="Calibri" panose="020F0502020204030204" pitchFamily="34" charset="0"/>
              <a:ea typeface="Calibri" panose="020F0502020204030204" pitchFamily="34" charset="0"/>
            </a:endParaRPr>
          </a:p>
          <a:p>
            <a:pPr algn="ctr"/>
            <a:endParaRPr lang="el-GR" sz="2400" b="1" i="1" dirty="0">
              <a:effectLst/>
              <a:latin typeface="Calibri" panose="020F0502020204030204" pitchFamily="34" charset="0"/>
              <a:ea typeface="Calibri" panose="020F0502020204030204" pitchFamily="34" charset="0"/>
            </a:endParaRPr>
          </a:p>
          <a:p>
            <a:pPr algn="ctr"/>
            <a:endParaRPr lang="el-GR" sz="2400" b="1" i="1" dirty="0">
              <a:latin typeface="Calibri" panose="020F0502020204030204" pitchFamily="34" charset="0"/>
              <a:ea typeface="Calibri" panose="020F0502020204030204" pitchFamily="34" charset="0"/>
            </a:endParaRPr>
          </a:p>
          <a:p>
            <a:pPr algn="ctr"/>
            <a:endParaRPr lang="el-GR" sz="2400" b="1" i="1" dirty="0">
              <a:effectLst/>
              <a:latin typeface="Calibri" panose="020F0502020204030204" pitchFamily="34" charset="0"/>
              <a:ea typeface="Calibri" panose="020F0502020204030204" pitchFamily="34" charset="0"/>
            </a:endParaRPr>
          </a:p>
          <a:p>
            <a:pPr algn="ctr"/>
            <a:r>
              <a:rPr lang="el-GR" sz="2400" b="1" i="1" dirty="0" err="1">
                <a:effectLst/>
                <a:latin typeface="Calibri" panose="020F0502020204030204" pitchFamily="34" charset="0"/>
                <a:ea typeface="Calibri" panose="020F0502020204030204" pitchFamily="34" charset="0"/>
              </a:rPr>
              <a:t>Νικολό</a:t>
            </a:r>
            <a:r>
              <a:rPr lang="el-GR" sz="2400" b="1" i="1" dirty="0">
                <a:effectLst/>
                <a:latin typeface="Calibri" panose="020F0502020204030204" pitchFamily="34" charset="0"/>
                <a:ea typeface="Calibri" panose="020F0502020204030204" pitchFamily="34" charset="0"/>
              </a:rPr>
              <a:t> </a:t>
            </a:r>
            <a:r>
              <a:rPr lang="el-GR" sz="2400" b="1" i="1" dirty="0" err="1">
                <a:effectLst/>
                <a:latin typeface="Calibri" panose="020F0502020204030204" pitchFamily="34" charset="0"/>
                <a:ea typeface="Calibri" panose="020F0502020204030204" pitchFamily="34" charset="0"/>
              </a:rPr>
              <a:t>Μακιαβέλι</a:t>
            </a:r>
            <a:endParaRPr lang="el-GR" sz="2400" b="1" i="1" dirty="0">
              <a:effectLst/>
              <a:latin typeface="Calibri" panose="020F0502020204030204" pitchFamily="34" charset="0"/>
              <a:ea typeface="Calibri" panose="020F0502020204030204" pitchFamily="34" charset="0"/>
            </a:endParaRPr>
          </a:p>
          <a:p>
            <a:pPr algn="ctr"/>
            <a:r>
              <a:rPr lang="el-GR" sz="2400" b="1" i="1" dirty="0">
                <a:effectLst/>
                <a:highlight>
                  <a:srgbClr val="FFFF00"/>
                </a:highlight>
                <a:latin typeface="Calibri" panose="020F0502020204030204" pitchFamily="34" charset="0"/>
                <a:ea typeface="Calibri" panose="020F0502020204030204" pitchFamily="34" charset="0"/>
              </a:rPr>
              <a:t>Επιτυχημένος Ηγέτης</a:t>
            </a:r>
          </a:p>
          <a:p>
            <a:pPr algn="just">
              <a:lnSpc>
                <a:spcPct val="115000"/>
              </a:lnSpc>
              <a:spcAft>
                <a:spcPts val="800"/>
              </a:spcAft>
            </a:pP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Χειραγωγεί τους νόμους που διέπουν την πολιτική συμπεριφορά </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Δ</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ιαμορφώνει την πορεία των γεγονότων σύμφωνα με τα σχέδιά του</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Α</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φυπνίσει την ηθικότητα στους ανθρώπους</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Δ</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εν  ανησυχεί μόνο για τη φήμη του και είναι θετικά διατεθειμένος να ενεργήσει ανήθικα στο σωστό χρόνο</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Ε</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ίναι αποφασιστικός</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Κ</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ρύβει τον χαρακτήρα του</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Ε</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ίναι άνθρωπος του λαού</a:t>
            </a:r>
          </a:p>
          <a:p>
            <a:pPr algn="just">
              <a:lnSpc>
                <a:spcPct val="115000"/>
              </a:lnSpc>
              <a:spcAft>
                <a:spcPts val="800"/>
              </a:spcAft>
            </a:pP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r>
              <a:rPr lang="en-US" sz="3200" b="1" dirty="0">
                <a:ln w="18000">
                  <a:solidFill>
                    <a:schemeClr val="accent2">
                      <a:satMod val="140000"/>
                    </a:schemeClr>
                  </a:solidFill>
                  <a:prstDash val="solid"/>
                  <a:miter lim="800000"/>
                </a:ln>
                <a:solidFill>
                  <a:schemeClr val="accent6">
                    <a:lumMod val="75000"/>
                  </a:schemeClr>
                </a:solidFill>
                <a:effectLst>
                  <a:outerShdw blurRad="25500" dist="23000" dir="7020000" algn="tl">
                    <a:srgbClr val="000000">
                      <a:alpha val="50000"/>
                    </a:srgbClr>
                  </a:outerShdw>
                </a:effectLst>
                <a:latin typeface="Cambria" pitchFamily="18" charset="0"/>
              </a:rPr>
              <a:t> </a:t>
            </a:r>
          </a:p>
          <a:p>
            <a:pPr algn="ctr">
              <a:buFont typeface="Wingdings" pitchFamily="2" charset="2"/>
              <a:buChar char="Ø"/>
            </a:pPr>
            <a:endParaRPr lang="el-GR" sz="4000"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Cambria" pitchFamily="18" charset="0"/>
            </a:endParaRPr>
          </a:p>
        </p:txBody>
      </p:sp>
    </p:spTree>
    <p:extLst>
      <p:ext uri="{BB962C8B-B14F-4D97-AF65-F5344CB8AC3E}">
        <p14:creationId xmlns:p14="http://schemas.microsoft.com/office/powerpoint/2010/main" val="69930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F8613-3891-C0C0-A63C-EC92E1DDC94E}"/>
            </a:ext>
          </a:extLst>
        </p:cNvPr>
        <p:cNvGrpSpPr/>
        <p:nvPr/>
      </p:nvGrpSpPr>
      <p:grpSpPr>
        <a:xfrm>
          <a:off x="0" y="0"/>
          <a:ext cx="0" cy="0"/>
          <a:chOff x="0" y="0"/>
          <a:chExt cx="0" cy="0"/>
        </a:xfrm>
      </p:grpSpPr>
      <p:sp>
        <p:nvSpPr>
          <p:cNvPr id="8" name="7 - Στρογγυλεμένο ορθογώνιο">
            <a:extLst>
              <a:ext uri="{FF2B5EF4-FFF2-40B4-BE49-F238E27FC236}">
                <a16:creationId xmlns:a16="http://schemas.microsoft.com/office/drawing/2014/main" id="{1867B129-E075-97FA-7242-4CB1EB8F8322}"/>
              </a:ext>
            </a:extLst>
          </p:cNvPr>
          <p:cNvSpPr/>
          <p:nvPr/>
        </p:nvSpPr>
        <p:spPr>
          <a:xfrm>
            <a:off x="319920" y="285728"/>
            <a:ext cx="8572560" cy="5929354"/>
          </a:xfrm>
          <a:prstGeom prst="roundRect">
            <a:avLst/>
          </a:prstGeom>
          <a:solidFill>
            <a:schemeClr val="bg2">
              <a:lumMod val="9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pPr algn="ctr"/>
            <a:endParaRPr lang="el-GR" sz="3600" b="1" i="1" dirty="0">
              <a:effectLst/>
              <a:latin typeface="Calibri" panose="020F0502020204030204" pitchFamily="34" charset="0"/>
              <a:ea typeface="Calibri" panose="020F0502020204030204" pitchFamily="34" charset="0"/>
            </a:endParaRPr>
          </a:p>
          <a:p>
            <a:pPr algn="ctr"/>
            <a:endParaRPr lang="el-GR" sz="2400" b="1" i="1" dirty="0">
              <a:effectLst/>
              <a:latin typeface="Calibri" panose="020F0502020204030204" pitchFamily="34" charset="0"/>
              <a:ea typeface="Calibri" panose="020F0502020204030204" pitchFamily="34" charset="0"/>
            </a:endParaRPr>
          </a:p>
          <a:p>
            <a:pPr algn="ctr"/>
            <a:r>
              <a:rPr lang="el-GR" sz="2400" b="1" i="1" dirty="0" err="1">
                <a:effectLst/>
                <a:latin typeface="Calibri" panose="020F0502020204030204" pitchFamily="34" charset="0"/>
                <a:ea typeface="Calibri" panose="020F0502020204030204" pitchFamily="34" charset="0"/>
              </a:rPr>
              <a:t>Νικολό</a:t>
            </a:r>
            <a:r>
              <a:rPr lang="el-GR" sz="2400" b="1" i="1" dirty="0">
                <a:effectLst/>
                <a:latin typeface="Calibri" panose="020F0502020204030204" pitchFamily="34" charset="0"/>
                <a:ea typeface="Calibri" panose="020F0502020204030204" pitchFamily="34" charset="0"/>
              </a:rPr>
              <a:t> </a:t>
            </a:r>
            <a:r>
              <a:rPr lang="el-GR" sz="2400" b="1" i="1" dirty="0" err="1">
                <a:effectLst/>
                <a:latin typeface="Calibri" panose="020F0502020204030204" pitchFamily="34" charset="0"/>
                <a:ea typeface="Calibri" panose="020F0502020204030204" pitchFamily="34" charset="0"/>
              </a:rPr>
              <a:t>Μακιαβέλι</a:t>
            </a:r>
            <a:endParaRPr lang="el-GR" sz="2400" b="1" i="1" dirty="0">
              <a:effectLst/>
              <a:latin typeface="Calibri" panose="020F0502020204030204" pitchFamily="34" charset="0"/>
              <a:ea typeface="Calibri" panose="020F0502020204030204" pitchFamily="34" charset="0"/>
            </a:endParaRPr>
          </a:p>
          <a:p>
            <a:pPr algn="ctr"/>
            <a:r>
              <a:rPr lang="el-GR" sz="2400" b="1" i="1" dirty="0">
                <a:effectLst/>
                <a:highlight>
                  <a:srgbClr val="FFFF00"/>
                </a:highlight>
                <a:latin typeface="Calibri" panose="020F0502020204030204" pitchFamily="34" charset="0"/>
                <a:ea typeface="Calibri" panose="020F0502020204030204" pitchFamily="34" charset="0"/>
              </a:rPr>
              <a:t>Επιτυχημένος Ηγέτης</a:t>
            </a:r>
          </a:p>
          <a:p>
            <a:pPr algn="just">
              <a:lnSpc>
                <a:spcPct val="115000"/>
              </a:lnSpc>
              <a:spcAft>
                <a:spcPts val="800"/>
              </a:spcAft>
            </a:pP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Δεν αντιλαμβάνεται την αδικία μόνο ως αρνητική κατάσταση αλλά και ως απαραίτητη στην υπηρεσία της εξουσίας</a:t>
            </a:r>
          </a:p>
          <a:p>
            <a:pPr algn="just">
              <a:lnSpc>
                <a:spcPct val="115000"/>
              </a:lnSpc>
              <a:spcAft>
                <a:spcPts val="800"/>
              </a:spcAft>
            </a:pP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 Συγκεντρώνει στο πρόσωπό του όλες τις ενστικτώδεις συμπεριφορές προκειμένου να κυβερνήσει</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Δ</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εν είναι καλός προτιμά το καλό και ξέρει να γυρνά στο κακό όταν είναι ανάγκη</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Γ</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νωρίζει να πότε να δρα ως θηρίο και πότε ως άνθρωπος, </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Κ</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ρατά τις υποσχέσεις του όταν έχει συμφέρον από αυτό, </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Κ</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ρύβει τον χαρακτήρα του</a:t>
            </a:r>
          </a:p>
          <a:p>
            <a:pPr algn="just">
              <a:lnSpc>
                <a:spcPct val="115000"/>
              </a:lnSpc>
              <a:spcAft>
                <a:spcPts val="800"/>
              </a:spcAft>
            </a:pPr>
            <a:r>
              <a:rPr lang="el-GR" sz="2400" kern="100" dirty="0">
                <a:latin typeface="Calibri" panose="020F0502020204030204" pitchFamily="34" charset="0"/>
                <a:ea typeface="Calibri" panose="020F0502020204030204" pitchFamily="34" charset="0"/>
                <a:cs typeface="Times New Roman" panose="02020603050405020304" pitchFamily="18" charset="0"/>
              </a:rPr>
              <a:t>Ε</a:t>
            </a:r>
            <a:r>
              <a:rPr lang="el-GR" sz="2400" kern="100" dirty="0">
                <a:effectLst/>
                <a:latin typeface="Calibri" panose="020F0502020204030204" pitchFamily="34" charset="0"/>
                <a:ea typeface="Calibri" panose="020F0502020204030204" pitchFamily="34" charset="0"/>
                <a:cs typeface="Times New Roman" panose="02020603050405020304" pitchFamily="18" charset="0"/>
              </a:rPr>
              <a:t>ίναι υποκριτής και απατεώνας</a:t>
            </a:r>
          </a:p>
          <a:p>
            <a:pPr algn="just">
              <a:lnSpc>
                <a:spcPct val="115000"/>
              </a:lnSpc>
              <a:spcAft>
                <a:spcPts val="800"/>
              </a:spcAft>
            </a:pPr>
            <a:r>
              <a:rPr lang="el-GR" sz="2000" kern="100" dirty="0">
                <a:latin typeface="Calibri" panose="020F0502020204030204" pitchFamily="34" charset="0"/>
                <a:ea typeface="Calibri" panose="020F0502020204030204" pitchFamily="34" charset="0"/>
                <a:cs typeface="Times New Roman" panose="02020603050405020304" pitchFamily="18" charset="0"/>
              </a:rPr>
              <a:t> </a:t>
            </a:r>
            <a:endParaRPr lang="el-GR" sz="3600" b="1" i="1" dirty="0">
              <a:effectLst/>
              <a:highlight>
                <a:srgbClr val="FFFF00"/>
              </a:highlight>
              <a:latin typeface="Calibri" panose="020F0502020204030204" pitchFamily="34" charset="0"/>
              <a:ea typeface="Calibri" panose="020F0502020204030204" pitchFamily="34" charset="0"/>
            </a:endParaRPr>
          </a:p>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r>
              <a:rPr lang="en-US" sz="3200" b="1" dirty="0">
                <a:ln w="18000">
                  <a:solidFill>
                    <a:schemeClr val="accent2">
                      <a:satMod val="140000"/>
                    </a:schemeClr>
                  </a:solidFill>
                  <a:prstDash val="solid"/>
                  <a:miter lim="800000"/>
                </a:ln>
                <a:solidFill>
                  <a:schemeClr val="accent6">
                    <a:lumMod val="75000"/>
                  </a:schemeClr>
                </a:solidFill>
                <a:effectLst>
                  <a:outerShdw blurRad="25500" dist="23000" dir="7020000" algn="tl">
                    <a:srgbClr val="000000">
                      <a:alpha val="50000"/>
                    </a:srgbClr>
                  </a:outerShdw>
                </a:effectLst>
                <a:latin typeface="Cambria" pitchFamily="18" charset="0"/>
              </a:rPr>
              <a:t> </a:t>
            </a:r>
          </a:p>
          <a:p>
            <a:pPr algn="ctr">
              <a:buFont typeface="Wingdings" pitchFamily="2" charset="2"/>
              <a:buChar char="Ø"/>
            </a:pPr>
            <a:endParaRPr lang="el-GR" sz="4000"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Cambria" pitchFamily="18" charset="0"/>
            </a:endParaRPr>
          </a:p>
        </p:txBody>
      </p:sp>
    </p:spTree>
    <p:extLst>
      <p:ext uri="{BB962C8B-B14F-4D97-AF65-F5344CB8AC3E}">
        <p14:creationId xmlns:p14="http://schemas.microsoft.com/office/powerpoint/2010/main" val="2956240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99267-DA21-8CEC-4563-DE6E3C16FD28}"/>
            </a:ext>
          </a:extLst>
        </p:cNvPr>
        <p:cNvGrpSpPr/>
        <p:nvPr/>
      </p:nvGrpSpPr>
      <p:grpSpPr>
        <a:xfrm>
          <a:off x="0" y="0"/>
          <a:ext cx="0" cy="0"/>
          <a:chOff x="0" y="0"/>
          <a:chExt cx="0" cy="0"/>
        </a:xfrm>
      </p:grpSpPr>
      <p:sp>
        <p:nvSpPr>
          <p:cNvPr id="8" name="7 - Στρογγυλεμένο ορθογώνιο">
            <a:extLst>
              <a:ext uri="{FF2B5EF4-FFF2-40B4-BE49-F238E27FC236}">
                <a16:creationId xmlns:a16="http://schemas.microsoft.com/office/drawing/2014/main" id="{B6951847-9625-7130-AD0D-132B91F19E3D}"/>
              </a:ext>
            </a:extLst>
          </p:cNvPr>
          <p:cNvSpPr/>
          <p:nvPr/>
        </p:nvSpPr>
        <p:spPr>
          <a:xfrm>
            <a:off x="285720" y="260648"/>
            <a:ext cx="8572560" cy="5929354"/>
          </a:xfrm>
          <a:prstGeom prst="roundRect">
            <a:avLst/>
          </a:prstGeom>
          <a:solidFill>
            <a:schemeClr val="bg2">
              <a:lumMod val="9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pPr algn="ctr"/>
            <a:endParaRPr lang="el-GR" sz="3600" b="1" i="1" dirty="0">
              <a:effectLst/>
              <a:latin typeface="Calibri" panose="020F0502020204030204" pitchFamily="34" charset="0"/>
              <a:ea typeface="Calibri" panose="020F0502020204030204" pitchFamily="34" charset="0"/>
            </a:endParaRPr>
          </a:p>
          <a:p>
            <a:pPr algn="ctr"/>
            <a:endParaRPr lang="el-GR" sz="3600" b="1" i="1" dirty="0">
              <a:effectLst/>
              <a:latin typeface="Calibri" panose="020F0502020204030204" pitchFamily="34" charset="0"/>
              <a:ea typeface="Calibri" panose="020F0502020204030204" pitchFamily="34" charset="0"/>
            </a:endParaRPr>
          </a:p>
          <a:p>
            <a:pPr algn="ctr"/>
            <a:r>
              <a:rPr lang="el-GR" sz="3600" b="1" i="1" dirty="0" err="1">
                <a:effectLst/>
                <a:highlight>
                  <a:srgbClr val="FFFF00"/>
                </a:highlight>
                <a:latin typeface="Calibri" panose="020F0502020204030204" pitchFamily="34" charset="0"/>
                <a:ea typeface="Calibri" panose="020F0502020204030204" pitchFamily="34" charset="0"/>
              </a:rPr>
              <a:t>Νικολό</a:t>
            </a:r>
            <a:r>
              <a:rPr lang="el-GR" sz="3600" b="1" i="1" dirty="0">
                <a:effectLst/>
                <a:highlight>
                  <a:srgbClr val="FFFF00"/>
                </a:highlight>
                <a:latin typeface="Calibri" panose="020F0502020204030204" pitchFamily="34" charset="0"/>
                <a:ea typeface="Calibri" panose="020F0502020204030204" pitchFamily="34" charset="0"/>
              </a:rPr>
              <a:t> </a:t>
            </a:r>
            <a:r>
              <a:rPr lang="el-GR" sz="3600" b="1" i="1" dirty="0" err="1">
                <a:effectLst/>
                <a:highlight>
                  <a:srgbClr val="FFFF00"/>
                </a:highlight>
                <a:latin typeface="Calibri" panose="020F0502020204030204" pitchFamily="34" charset="0"/>
                <a:ea typeface="Calibri" panose="020F0502020204030204" pitchFamily="34" charset="0"/>
              </a:rPr>
              <a:t>Μακιαβέλι</a:t>
            </a:r>
            <a:endParaRPr lang="el-GR" sz="3600" b="1" i="1" dirty="0">
              <a:effectLst/>
              <a:highlight>
                <a:srgbClr val="FFFF00"/>
              </a:highlight>
              <a:latin typeface="Calibri" panose="020F0502020204030204" pitchFamily="34" charset="0"/>
              <a:ea typeface="Calibri" panose="020F0502020204030204" pitchFamily="34" charset="0"/>
            </a:endParaRPr>
          </a:p>
          <a:p>
            <a:pPr algn="just">
              <a:lnSpc>
                <a:spcPct val="115000"/>
              </a:lnSpc>
              <a:spcAft>
                <a:spcPts val="800"/>
              </a:spcAft>
            </a:pPr>
            <a:r>
              <a:rPr lang="el-GR" sz="2400" b="1" kern="100" dirty="0">
                <a:effectLst/>
                <a:latin typeface="Calibri" panose="020F0502020204030204" pitchFamily="34" charset="0"/>
                <a:ea typeface="Calibri" panose="020F0502020204030204" pitchFamily="34" charset="0"/>
                <a:cs typeface="Times New Roman" panose="02020603050405020304" pitchFamily="18" charset="0"/>
              </a:rPr>
              <a:t>Οι αλλαγές στους θεσμούς να γίνονται είτε αργά, με την πειθώ, είτε απότομα (με τη βία) γιατί η αλλαγή στους θεσμούς δημιουργούν εχθρότητες</a:t>
            </a:r>
          </a:p>
          <a:p>
            <a:pPr algn="just">
              <a:lnSpc>
                <a:spcPct val="115000"/>
              </a:lnSpc>
              <a:spcAft>
                <a:spcPts val="800"/>
              </a:spcAft>
            </a:pPr>
            <a:endParaRPr lang="el-GR" sz="2400" b="1" dirty="0">
              <a:effectLst/>
              <a:latin typeface="Calibri" panose="020F0502020204030204" pitchFamily="34" charset="0"/>
              <a:ea typeface="Calibri" panose="020F0502020204030204" pitchFamily="34" charset="0"/>
            </a:endParaRPr>
          </a:p>
          <a:p>
            <a:pPr algn="just">
              <a:lnSpc>
                <a:spcPct val="115000"/>
              </a:lnSpc>
              <a:spcAft>
                <a:spcPts val="800"/>
              </a:spcAft>
            </a:pPr>
            <a:r>
              <a:rPr lang="el-GR" sz="2400" b="1" dirty="0">
                <a:latin typeface="Calibri" panose="020F0502020204030204" pitchFamily="34" charset="0"/>
                <a:ea typeface="Calibri" panose="020F0502020204030204" pitchFamily="34" charset="0"/>
              </a:rPr>
              <a:t>Το κράτος είναι αυτοσκοπός</a:t>
            </a:r>
          </a:p>
          <a:p>
            <a:pPr algn="just">
              <a:lnSpc>
                <a:spcPct val="115000"/>
              </a:lnSpc>
              <a:spcAft>
                <a:spcPts val="800"/>
              </a:spcAft>
            </a:pPr>
            <a:r>
              <a:rPr lang="el-GR" sz="2400" b="1" dirty="0">
                <a:effectLst/>
                <a:latin typeface="Calibri" panose="020F0502020204030204" pitchFamily="34" charset="0"/>
                <a:ea typeface="Calibri" panose="020F0502020204030204" pitchFamily="34" charset="0"/>
              </a:rPr>
              <a:t>Το ισχυρό εθνικό κράτος το κύριο μέλημα του Ηγέτη</a:t>
            </a:r>
            <a:r>
              <a:rPr lang="el-GR" sz="2400" dirty="0">
                <a:latin typeface="Times New Roman" panose="02020603050405020304" pitchFamily="18" charset="0"/>
                <a:cs typeface="Times New Roman" panose="02020603050405020304" pitchFamily="18" charset="0"/>
              </a:rPr>
              <a:t> </a:t>
            </a:r>
          </a:p>
          <a:p>
            <a:pPr algn="just">
              <a:lnSpc>
                <a:spcPct val="115000"/>
              </a:lnSpc>
              <a:spcAft>
                <a:spcPts val="800"/>
              </a:spcAft>
            </a:pPr>
            <a:r>
              <a:rPr lang="el-GR" sz="2400" u="sng" dirty="0">
                <a:latin typeface="Times New Roman" panose="02020603050405020304" pitchFamily="18" charset="0"/>
                <a:cs typeface="Times New Roman" panose="02020603050405020304" pitchFamily="18" charset="0"/>
              </a:rPr>
              <a:t>Συμπέρασμα</a:t>
            </a:r>
            <a:r>
              <a:rPr lang="el-GR" sz="2400" dirty="0">
                <a:latin typeface="Times New Roman" panose="02020603050405020304" pitchFamily="18" charset="0"/>
                <a:cs typeface="Times New Roman" panose="02020603050405020304" pitchFamily="18" charset="0"/>
              </a:rPr>
              <a:t>:</a:t>
            </a:r>
          </a:p>
          <a:p>
            <a:pPr algn="just">
              <a:lnSpc>
                <a:spcPct val="115000"/>
              </a:lnSpc>
              <a:spcAft>
                <a:spcPts val="800"/>
              </a:spcAft>
            </a:pPr>
            <a:r>
              <a:rPr lang="el-GR" sz="2400" b="1" dirty="0">
                <a:latin typeface="Calibri" panose="020F0502020204030204" pitchFamily="34" charset="0"/>
                <a:ea typeface="Calibri" panose="020F0502020204030204" pitchFamily="34" charset="0"/>
              </a:rPr>
              <a:t>Η</a:t>
            </a:r>
            <a:r>
              <a:rPr lang="el-GR" sz="2400" b="1" dirty="0">
                <a:effectLst/>
                <a:latin typeface="Calibri" panose="020F0502020204030204" pitchFamily="34" charset="0"/>
                <a:ea typeface="Calibri" panose="020F0502020204030204" pitchFamily="34" charset="0"/>
              </a:rPr>
              <a:t> πεμπτουσία της πολιτικής, της απόφασης του Ηγέτη, είναι η </a:t>
            </a:r>
            <a:r>
              <a:rPr lang="el-GR" sz="2400" b="1" i="1" dirty="0">
                <a:effectLst/>
                <a:latin typeface="Calibri" panose="020F0502020204030204" pitchFamily="34" charset="0"/>
                <a:ea typeface="Calibri" panose="020F0502020204030204" pitchFamily="34" charset="0"/>
              </a:rPr>
              <a:t>πρόβλεψη</a:t>
            </a:r>
            <a:r>
              <a:rPr lang="el-GR" sz="2400" b="1" dirty="0">
                <a:effectLst/>
                <a:latin typeface="Calibri" panose="020F0502020204030204" pitchFamily="34" charset="0"/>
                <a:ea typeface="Calibri" panose="020F0502020204030204" pitchFamily="34" charset="0"/>
              </a:rPr>
              <a:t>, ως «προ όραση»</a:t>
            </a:r>
            <a:endParaRPr lang="el-GR" sz="2400" dirty="0">
              <a:latin typeface="Times New Roman" panose="02020603050405020304" pitchFamily="18" charset="0"/>
              <a:cs typeface="Times New Roman" panose="02020603050405020304" pitchFamily="18" charset="0"/>
            </a:endParaRPr>
          </a:p>
          <a:p>
            <a:pPr algn="just">
              <a:lnSpc>
                <a:spcPct val="115000"/>
              </a:lnSpc>
              <a:spcAft>
                <a:spcPts val="800"/>
              </a:spcAft>
            </a:pPr>
            <a:r>
              <a:rPr lang="el-GR"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endParaRPr lang="el-GR" sz="3600" b="1" i="1" dirty="0">
              <a:effectLst/>
              <a:highlight>
                <a:srgbClr val="FFFF00"/>
              </a:highlight>
              <a:latin typeface="Calibri" panose="020F0502020204030204" pitchFamily="34" charset="0"/>
              <a:ea typeface="Calibri" panose="020F0502020204030204" pitchFamily="34" charset="0"/>
            </a:endParaRPr>
          </a:p>
          <a:p>
            <a:pPr algn="ctr"/>
            <a:endParaRPr lang="el-GR" sz="3600" b="1"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latin typeface="Cambria" pitchFamily="18" charset="0"/>
            </a:endParaRPr>
          </a:p>
          <a:p>
            <a:r>
              <a:rPr lang="en-US" sz="3200" b="1" dirty="0">
                <a:ln w="18000">
                  <a:solidFill>
                    <a:schemeClr val="accent2">
                      <a:satMod val="140000"/>
                    </a:schemeClr>
                  </a:solidFill>
                  <a:prstDash val="solid"/>
                  <a:miter lim="800000"/>
                </a:ln>
                <a:solidFill>
                  <a:schemeClr val="accent6">
                    <a:lumMod val="75000"/>
                  </a:schemeClr>
                </a:solidFill>
                <a:effectLst>
                  <a:outerShdw blurRad="25500" dist="23000" dir="7020000" algn="tl">
                    <a:srgbClr val="000000">
                      <a:alpha val="50000"/>
                    </a:srgbClr>
                  </a:outerShdw>
                </a:effectLst>
                <a:latin typeface="Cambria" pitchFamily="18" charset="0"/>
              </a:rPr>
              <a:t> </a:t>
            </a:r>
          </a:p>
          <a:p>
            <a:pPr algn="ctr">
              <a:buFont typeface="Wingdings" pitchFamily="2" charset="2"/>
              <a:buChar char="Ø"/>
            </a:pPr>
            <a:endParaRPr lang="el-GR" sz="4000"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Cambria" pitchFamily="18" charset="0"/>
            </a:endParaRPr>
          </a:p>
        </p:txBody>
      </p:sp>
    </p:spTree>
    <p:extLst>
      <p:ext uri="{BB962C8B-B14F-4D97-AF65-F5344CB8AC3E}">
        <p14:creationId xmlns:p14="http://schemas.microsoft.com/office/powerpoint/2010/main" val="500621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AE806-E21B-A00D-02E7-7D7760837FB9}"/>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902EFDC0-4823-1F0B-4526-35E895E71DC0}"/>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27</a:t>
            </a:fld>
            <a:endParaRPr lang="el-GR" altLang="el-GR" sz="1000"/>
          </a:p>
        </p:txBody>
      </p:sp>
      <p:sp>
        <p:nvSpPr>
          <p:cNvPr id="11" name="1 - Τίτλος">
            <a:extLst>
              <a:ext uri="{FF2B5EF4-FFF2-40B4-BE49-F238E27FC236}">
                <a16:creationId xmlns:a16="http://schemas.microsoft.com/office/drawing/2014/main" id="{08EFEF86-912C-CA4D-552A-AD5C5A93DDA4}"/>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596AA3D7-0F88-DE21-A0B7-2366438DB0EB}"/>
              </a:ext>
            </a:extLst>
          </p:cNvPr>
          <p:cNvSpPr>
            <a:spLocks noGrp="1"/>
          </p:cNvSpPr>
          <p:nvPr>
            <p:ph idx="1"/>
          </p:nvPr>
        </p:nvSpPr>
        <p:spPr>
          <a:xfrm>
            <a:off x="250825" y="1398588"/>
            <a:ext cx="8642350" cy="4910137"/>
          </a:xfrm>
        </p:spPr>
        <p:txBody>
          <a:bodyPr>
            <a:normAutofit/>
          </a:bodyPr>
          <a:lstStyle/>
          <a:p>
            <a:pPr marL="0" indent="0" eaLnBrk="1" hangingPunct="1">
              <a:buNone/>
            </a:pPr>
            <a:endParaRPr lang="el-GR" sz="2800" b="1" i="1" dirty="0">
              <a:effectLst/>
              <a:latin typeface="Calibri" panose="020F0502020204030204" pitchFamily="34" charset="0"/>
              <a:ea typeface="Calibri" panose="020F0502020204030204" pitchFamily="34" charset="0"/>
            </a:endParaRPr>
          </a:p>
          <a:p>
            <a:pPr eaLnBrk="1" hangingPunct="1">
              <a:buFont typeface="Wingdings" panose="05000000000000000000" pitchFamily="2" charset="2"/>
              <a:buChar char="Ø"/>
            </a:pPr>
            <a:r>
              <a:rPr lang="el-GR" sz="2800" dirty="0">
                <a:latin typeface="Calibri" panose="020F0502020204030204" pitchFamily="34" charset="0"/>
                <a:ea typeface="Calibri" panose="020F0502020204030204" pitchFamily="34" charset="0"/>
              </a:rPr>
              <a:t>Η</a:t>
            </a:r>
            <a:r>
              <a:rPr lang="el-GR" sz="2800" dirty="0">
                <a:effectLst/>
                <a:latin typeface="Calibri" panose="020F0502020204030204" pitchFamily="34" charset="0"/>
                <a:ea typeface="Calibri" panose="020F0502020204030204" pitchFamily="34" charset="0"/>
              </a:rPr>
              <a:t> κατάσταση στην οποία τα ενδεχόμενα μελλοντικά γεγονότα είναι αόριστα και αδύνατον να υπολογιστούν</a:t>
            </a:r>
          </a:p>
          <a:p>
            <a:pPr marL="0" indent="0" eaLnBrk="1" hangingPunct="1">
              <a:buNone/>
            </a:pPr>
            <a:endParaRPr lang="el-GR" sz="2800" dirty="0">
              <a:effectLst/>
              <a:latin typeface="Calibri" panose="020F0502020204030204" pitchFamily="34" charset="0"/>
              <a:ea typeface="Calibri" panose="020F0502020204030204" pitchFamily="34" charset="0"/>
            </a:endParaRPr>
          </a:p>
          <a:p>
            <a:pPr eaLnBrk="1" hangingPunct="1">
              <a:buFont typeface="Wingdings" panose="05000000000000000000" pitchFamily="2" charset="2"/>
              <a:buChar char="Ø"/>
            </a:pPr>
            <a:r>
              <a:rPr lang="el-GR" sz="2800" dirty="0">
                <a:effectLst/>
                <a:latin typeface="Calibri" panose="020F0502020204030204" pitchFamily="34" charset="0"/>
                <a:ea typeface="Calibri" panose="020F0502020204030204" pitchFamily="34" charset="0"/>
              </a:rPr>
              <a:t>Η πληροφόρηση που παρέχεται είναι ανεπαρκής, ελλιπής και όχι ικανή για να μπορέσει να οδηγήσει στη λήψη απόφασης </a:t>
            </a:r>
          </a:p>
          <a:p>
            <a:pPr marL="0" indent="0" eaLnBrk="1" hangingPunct="1">
              <a:buNone/>
            </a:pPr>
            <a:endParaRPr lang="el-GR" sz="2800" dirty="0">
              <a:effectLst/>
              <a:latin typeface="Calibri" panose="020F0502020204030204" pitchFamily="34" charset="0"/>
              <a:ea typeface="Calibri" panose="020F0502020204030204" pitchFamily="34" charset="0"/>
            </a:endParaRPr>
          </a:p>
          <a:p>
            <a:pPr eaLnBrk="1" hangingPunct="1">
              <a:buFont typeface="Wingdings" panose="05000000000000000000" pitchFamily="2" charset="2"/>
              <a:buChar char="Ø"/>
            </a:pPr>
            <a:r>
              <a:rPr lang="el-GR" sz="2800" dirty="0">
                <a:effectLst/>
                <a:latin typeface="Calibri" panose="020F0502020204030204" pitchFamily="34" charset="0"/>
                <a:ea typeface="Calibri" panose="020F0502020204030204" pitchFamily="34" charset="0"/>
              </a:rPr>
              <a:t> Δίνεται μεγάλο πλήθος εναλλακτικών λύσεων κάνοντας ακόμα πιο περίπλοκη τη λήψη αυτής</a:t>
            </a:r>
            <a:endParaRPr lang="el-GR" altLang="el-GR" sz="2800" dirty="0"/>
          </a:p>
        </p:txBody>
      </p:sp>
    </p:spTree>
    <p:extLst>
      <p:ext uri="{BB962C8B-B14F-4D97-AF65-F5344CB8AC3E}">
        <p14:creationId xmlns:p14="http://schemas.microsoft.com/office/powerpoint/2010/main" val="39375305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B8C5D-7FDC-FF70-C84F-EF399685FE48}"/>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16FC32EA-D536-2136-5EF8-84225AE6307C}"/>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28</a:t>
            </a:fld>
            <a:endParaRPr lang="el-GR" altLang="el-GR" sz="1000"/>
          </a:p>
        </p:txBody>
      </p:sp>
      <p:sp>
        <p:nvSpPr>
          <p:cNvPr id="11" name="1 - Τίτλος">
            <a:extLst>
              <a:ext uri="{FF2B5EF4-FFF2-40B4-BE49-F238E27FC236}">
                <a16:creationId xmlns:a16="http://schemas.microsoft.com/office/drawing/2014/main" id="{08778FDC-52E2-CF9E-8CDF-96E7BDF19C5D}"/>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FFF3D66A-E0F7-0379-804C-A14CF4F6EF75}"/>
              </a:ext>
            </a:extLst>
          </p:cNvPr>
          <p:cNvSpPr>
            <a:spLocks noGrp="1"/>
          </p:cNvSpPr>
          <p:nvPr>
            <p:ph idx="1"/>
          </p:nvPr>
        </p:nvSpPr>
        <p:spPr>
          <a:xfrm>
            <a:off x="250825" y="1398588"/>
            <a:ext cx="8642350" cy="4910137"/>
          </a:xfrm>
        </p:spPr>
        <p:txBody>
          <a:bodyPr>
            <a:normAutofit lnSpcReduction="10000"/>
          </a:bodyPr>
          <a:lstStyle/>
          <a:p>
            <a:pPr algn="just">
              <a:lnSpc>
                <a:spcPct val="115000"/>
              </a:lnSpc>
              <a:spcAft>
                <a:spcPts val="800"/>
              </a:spcAft>
              <a:buNone/>
            </a:pPr>
            <a:r>
              <a:rPr lang="el-GR" sz="2800" b="1" kern="100" dirty="0">
                <a:latin typeface="Calibri" panose="020F0502020204030204" pitchFamily="34" charset="0"/>
                <a:ea typeface="Calibri" panose="020F0502020204030204" pitchFamily="34" charset="0"/>
                <a:cs typeface="Calibri" panose="020F0502020204030204" pitchFamily="34" charset="0"/>
              </a:rPr>
              <a:t>Πη</a:t>
            </a:r>
            <a:r>
              <a:rPr lang="el-GR" sz="2800" b="1" kern="100" dirty="0">
                <a:effectLst/>
                <a:latin typeface="Calibri" panose="020F0502020204030204" pitchFamily="34" charset="0"/>
                <a:ea typeface="Calibri" panose="020F0502020204030204" pitchFamily="34" charset="0"/>
                <a:cs typeface="Calibri" panose="020F0502020204030204" pitchFamily="34" charset="0"/>
              </a:rPr>
              <a:t>γές</a:t>
            </a:r>
            <a:endParaRPr lang="el-G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Ελλιπής πληροφόρηση (κυρίως λόγω της διαθέσιμης </a:t>
            </a:r>
            <a:r>
              <a:rPr lang="el-GR" sz="2400" kern="100" dirty="0" err="1">
                <a:effectLst/>
                <a:latin typeface="Calibri" panose="020F0502020204030204" pitchFamily="34" charset="0"/>
                <a:ea typeface="Calibri" panose="020F0502020204030204" pitchFamily="34" charset="0"/>
                <a:cs typeface="Calibri" panose="020F0502020204030204" pitchFamily="34" charset="0"/>
              </a:rPr>
              <a:t>υπερπληροφορίας</a:t>
            </a:r>
            <a:r>
              <a:rPr lang="el-GR" sz="2400" kern="100" dirty="0">
                <a:effectLst/>
                <a:latin typeface="Calibri" panose="020F0502020204030204" pitchFamily="34" charset="0"/>
                <a:ea typeface="Calibri" panose="020F0502020204030204" pitchFamily="34" charset="0"/>
                <a:cs typeface="Calibri" panose="020F0502020204030204" pitchFamily="34" charset="0"/>
              </a:rPr>
              <a:t>) ή και η ανακρίβεια των πληροφοριών (αμφισβητήσιμες πηγές και μέθοδοι συλλογής πληροφοριών)</a:t>
            </a:r>
          </a:p>
          <a:p>
            <a:pPr algn="just">
              <a:lnSpc>
                <a:spcPct val="115000"/>
              </a:lnSpc>
              <a:spcAft>
                <a:spcPts val="800"/>
              </a:spcAft>
              <a:buNone/>
            </a:pPr>
            <a:r>
              <a:rPr lang="el-GR" sz="2400" kern="100" dirty="0">
                <a:latin typeface="Calibri" panose="020F0502020204030204" pitchFamily="34" charset="0"/>
                <a:ea typeface="Calibri" panose="020F0502020204030204" pitchFamily="34" charset="0"/>
                <a:cs typeface="Calibri" panose="020F0502020204030204" pitchFamily="34" charset="0"/>
              </a:rPr>
              <a:t>Ο</a:t>
            </a:r>
            <a:r>
              <a:rPr lang="el-GR" sz="2400" kern="100" dirty="0">
                <a:effectLst/>
                <a:latin typeface="Calibri" panose="020F0502020204030204" pitchFamily="34" charset="0"/>
                <a:ea typeface="Calibri" panose="020F0502020204030204" pitchFamily="34" charset="0"/>
                <a:cs typeface="Calibri" panose="020F0502020204030204" pitchFamily="34" charset="0"/>
              </a:rPr>
              <a:t>ι ραγδαίες τεχνολογικές εξελίξεις και οι παράλληλη αδυναμία άμεσης προσαρμογής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Ο χρονικός παράγοντας (το μέλλον)</a:t>
            </a:r>
          </a:p>
          <a:p>
            <a:pPr marL="0" indent="0"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 Το μέλλον και οι συνθήκες του εμπεριέχουν κινδύνους και απειλές. Τα ενδεχόμενα γεγονότα και οι επιπτώσεις τους, μπορεί να τείνουν σε οποιαδήποτε πλευρά, θετική ή αρνητική</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21616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DE983-E8A8-40B8-83D5-9DD83D1D9CEE}"/>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142CEA88-1594-2BF7-A570-CF2A77DCB336}"/>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29</a:t>
            </a:fld>
            <a:endParaRPr lang="el-GR" altLang="el-GR" sz="1000"/>
          </a:p>
        </p:txBody>
      </p:sp>
      <p:sp>
        <p:nvSpPr>
          <p:cNvPr id="11" name="1 - Τίτλος">
            <a:extLst>
              <a:ext uri="{FF2B5EF4-FFF2-40B4-BE49-F238E27FC236}">
                <a16:creationId xmlns:a16="http://schemas.microsoft.com/office/drawing/2014/main" id="{7628A6AE-9E1E-1AF4-2865-AA3FB3A0ABDF}"/>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Βεβαιότητα</a:t>
            </a:r>
          </a:p>
        </p:txBody>
      </p:sp>
      <p:sp>
        <p:nvSpPr>
          <p:cNvPr id="16389" name="2 - Θέση περιεχομένου">
            <a:extLst>
              <a:ext uri="{FF2B5EF4-FFF2-40B4-BE49-F238E27FC236}">
                <a16:creationId xmlns:a16="http://schemas.microsoft.com/office/drawing/2014/main" id="{B8830FDF-D83B-BBAD-AC91-9F0825B6F423}"/>
              </a:ext>
            </a:extLst>
          </p:cNvPr>
          <p:cNvSpPr>
            <a:spLocks noGrp="1"/>
          </p:cNvSpPr>
          <p:nvPr>
            <p:ph idx="1"/>
          </p:nvPr>
        </p:nvSpPr>
        <p:spPr>
          <a:xfrm>
            <a:off x="250825" y="1398588"/>
            <a:ext cx="8642350" cy="4910137"/>
          </a:xfrm>
        </p:spPr>
        <p:txBody>
          <a:bodyPr>
            <a:normAutofit/>
          </a:bodyPr>
          <a:lstStyle/>
          <a:p>
            <a:pPr algn="just">
              <a:lnSpc>
                <a:spcPct val="115000"/>
              </a:lnSpc>
              <a:spcAft>
                <a:spcPts val="800"/>
              </a:spcAft>
              <a:buNone/>
            </a:pPr>
            <a:r>
              <a:rPr lang="el-GR" sz="1800"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kern="100" dirty="0">
                <a:effectLst/>
                <a:latin typeface="Calibri" panose="020F0502020204030204" pitchFamily="34" charset="0"/>
                <a:ea typeface="Calibri" panose="020F0502020204030204" pitchFamily="34" charset="0"/>
                <a:cs typeface="Calibri" panose="020F0502020204030204" pitchFamily="34" charset="0"/>
              </a:rPr>
              <a:t>Είναι γνωστές και διαθέσιμες, τη στιγμή που λαμβάνεται η απόφαση, όλες οι σχετικές πληροφορίες που απαιτούνται για τη λήψη της</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kern="100" dirty="0">
                <a:effectLst/>
                <a:latin typeface="Calibri" panose="020F0502020204030204" pitchFamily="34" charset="0"/>
                <a:ea typeface="Calibri" panose="020F0502020204030204" pitchFamily="34" charset="0"/>
                <a:cs typeface="Calibri" panose="020F0502020204030204" pitchFamily="34" charset="0"/>
              </a:rPr>
              <a:t>Αξιολογούμε κάθε εναλλακτική και επιλέγουμε εκείνη που οδηγεί στο επιθυμητό αποτέλεσμα</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kern="100" dirty="0">
                <a:effectLst/>
                <a:latin typeface="Calibri" panose="020F0502020204030204" pitchFamily="34" charset="0"/>
                <a:ea typeface="Calibri" panose="020F0502020204030204" pitchFamily="34" charset="0"/>
                <a:cs typeface="Calibri" panose="020F0502020204030204" pitchFamily="34" charset="0"/>
              </a:rPr>
              <a:t>Υποδείγματα επιχειρησιακής έρευνας, ποσοτικές μέθοδοι, κ.α.</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96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343AF-69A5-7902-4817-476D87BCAC4C}"/>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4C97BDBE-5349-8565-6D0F-2B30A45675BC}"/>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a:t>
            </a:fld>
            <a:endParaRPr lang="el-GR" altLang="el-GR" sz="1000"/>
          </a:p>
        </p:txBody>
      </p:sp>
      <p:sp>
        <p:nvSpPr>
          <p:cNvPr id="11" name="1 - Τίτλος">
            <a:extLst>
              <a:ext uri="{FF2B5EF4-FFF2-40B4-BE49-F238E27FC236}">
                <a16:creationId xmlns:a16="http://schemas.microsoft.com/office/drawing/2014/main" id="{1DDB827D-A9C2-6109-E248-87848626E779}"/>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Ηγέτης</a:t>
            </a:r>
          </a:p>
        </p:txBody>
      </p:sp>
      <p:sp>
        <p:nvSpPr>
          <p:cNvPr id="16389" name="2 - Θέση περιεχομένου">
            <a:extLst>
              <a:ext uri="{FF2B5EF4-FFF2-40B4-BE49-F238E27FC236}">
                <a16:creationId xmlns:a16="http://schemas.microsoft.com/office/drawing/2014/main" id="{BD443D54-CF87-5DBF-E102-FC51EFBB5E15}"/>
              </a:ext>
            </a:extLst>
          </p:cNvPr>
          <p:cNvSpPr>
            <a:spLocks noGrp="1"/>
          </p:cNvSpPr>
          <p:nvPr>
            <p:ph idx="1"/>
          </p:nvPr>
        </p:nvSpPr>
        <p:spPr>
          <a:xfrm>
            <a:off x="250825" y="1398588"/>
            <a:ext cx="8642350" cy="4910137"/>
          </a:xfrm>
        </p:spPr>
        <p:txBody>
          <a:bodyPr>
            <a:normAutofit/>
          </a:bodyPr>
          <a:lstStyle/>
          <a:p>
            <a:pPr marL="342900" lvl="0" indent="-342900" algn="just">
              <a:lnSpc>
                <a:spcPct val="115000"/>
              </a:lnSpc>
              <a:buFont typeface="Symbol" panose="05050102010706020507" pitchFamily="18" charset="2"/>
              <a:buChar char=""/>
            </a:pPr>
            <a:r>
              <a:rPr lang="el-GR" sz="3600" b="1" kern="100" dirty="0">
                <a:latin typeface="Calibri" panose="020F0502020204030204" pitchFamily="34" charset="0"/>
                <a:ea typeface="Calibri" panose="020F0502020204030204" pitchFamily="34" charset="0"/>
                <a:cs typeface="Calibri" panose="020F0502020204030204" pitchFamily="34" charset="0"/>
              </a:rPr>
              <a:t>Χ</a:t>
            </a:r>
            <a:r>
              <a:rPr lang="el-GR" sz="3600" b="1" kern="100" dirty="0">
                <a:effectLst/>
                <a:latin typeface="Calibri" panose="020F0502020204030204" pitchFamily="34" charset="0"/>
                <a:ea typeface="Calibri" panose="020F0502020204030204" pitchFamily="34" charset="0"/>
                <a:cs typeface="Calibri" panose="020F0502020204030204" pitchFamily="34" charset="0"/>
              </a:rPr>
              <a:t>αρακτήρας: τι άνθρωπος είναι</a:t>
            </a:r>
            <a:endParaRPr lang="el-GR" sz="36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a:lnSpc>
                <a:spcPct val="115000"/>
              </a:lnSpc>
              <a:buNone/>
            </a:pPr>
            <a:endParaRPr lang="el-GR"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3600" kern="100" dirty="0">
                <a:latin typeface="Calibri" panose="020F0502020204030204" pitchFamily="34" charset="0"/>
                <a:ea typeface="Calibri" panose="020F0502020204030204" pitchFamily="34" charset="0"/>
                <a:cs typeface="Calibri" panose="020F0502020204030204" pitchFamily="34" charset="0"/>
              </a:rPr>
              <a:t> </a:t>
            </a:r>
            <a:r>
              <a:rPr lang="el-GR" sz="3600" b="1" kern="100" dirty="0">
                <a:latin typeface="Calibri" panose="020F0502020204030204" pitchFamily="34" charset="0"/>
                <a:ea typeface="Calibri" panose="020F0502020204030204" pitchFamily="34" charset="0"/>
                <a:cs typeface="Calibri" panose="020F0502020204030204" pitchFamily="34" charset="0"/>
              </a:rPr>
              <a:t>Κ</a:t>
            </a:r>
            <a:r>
              <a:rPr lang="el-GR" sz="3600" b="1" kern="100" dirty="0">
                <a:effectLst/>
                <a:latin typeface="Calibri" panose="020F0502020204030204" pitchFamily="34" charset="0"/>
                <a:ea typeface="Calibri" panose="020F0502020204030204" pitchFamily="34" charset="0"/>
                <a:cs typeface="Calibri" panose="020F0502020204030204" pitchFamily="34" charset="0"/>
              </a:rPr>
              <a:t>οσμοθεωρία: σε τι πιστεύει</a:t>
            </a:r>
            <a:endParaRPr lang="el-GR" sz="3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buFont typeface="Symbol" panose="05050102010706020507" pitchFamily="18" charset="2"/>
              <a:buChar char=""/>
            </a:pPr>
            <a:endParaRPr lang="el-GR"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l-GR" sz="3600" b="1" kern="100" dirty="0">
                <a:effectLst/>
                <a:latin typeface="Calibri" panose="020F0502020204030204" pitchFamily="34" charset="0"/>
                <a:ea typeface="Calibri" panose="020F0502020204030204" pitchFamily="34" charset="0"/>
                <a:cs typeface="Calibri" panose="020F0502020204030204" pitchFamily="34" charset="0"/>
              </a:rPr>
              <a:t> </a:t>
            </a:r>
            <a:r>
              <a:rPr lang="el-GR" sz="3600" b="1" kern="100" dirty="0">
                <a:latin typeface="Calibri" panose="020F0502020204030204" pitchFamily="34" charset="0"/>
                <a:ea typeface="Calibri" panose="020F0502020204030204" pitchFamily="34" charset="0"/>
                <a:cs typeface="Calibri" panose="020F0502020204030204" pitchFamily="34" charset="0"/>
              </a:rPr>
              <a:t>Σ</a:t>
            </a:r>
            <a:r>
              <a:rPr lang="el-GR" sz="3600" b="1" kern="100" dirty="0">
                <a:effectLst/>
                <a:latin typeface="Calibri" panose="020F0502020204030204" pitchFamily="34" charset="0"/>
                <a:ea typeface="Calibri" panose="020F0502020204030204" pitchFamily="34" charset="0"/>
                <a:cs typeface="Calibri" panose="020F0502020204030204" pitchFamily="34" charset="0"/>
              </a:rPr>
              <a:t>τυλ της ηγεσίας: πως διοικεί</a:t>
            </a:r>
            <a:endParaRPr lang="el-GR"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endParaRPr lang="el-GR" altLang="el-GR" sz="2800" dirty="0"/>
          </a:p>
          <a:p>
            <a:pPr eaLnBrk="1" hangingPunct="1"/>
            <a:endParaRPr lang="el-GR" altLang="el-GR" dirty="0"/>
          </a:p>
        </p:txBody>
      </p:sp>
    </p:spTree>
    <p:extLst>
      <p:ext uri="{BB962C8B-B14F-4D97-AF65-F5344CB8AC3E}">
        <p14:creationId xmlns:p14="http://schemas.microsoft.com/office/powerpoint/2010/main" val="37592108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717E8-7F9F-3E39-4B9E-49C0BB4C63C8}"/>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2954A13A-F5CE-9B20-37DD-7235FD6D0F02}"/>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30</a:t>
            </a:fld>
            <a:endParaRPr lang="el-GR" altLang="el-GR" sz="1000"/>
          </a:p>
        </p:txBody>
      </p:sp>
      <p:sp>
        <p:nvSpPr>
          <p:cNvPr id="11" name="1 - Τίτλος">
            <a:extLst>
              <a:ext uri="{FF2B5EF4-FFF2-40B4-BE49-F238E27FC236}">
                <a16:creationId xmlns:a16="http://schemas.microsoft.com/office/drawing/2014/main" id="{F2B29C13-2B0F-376D-2429-D0EBF279F8EB}"/>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35E19315-CA94-97B9-CEEF-64F50373CD76}"/>
              </a:ext>
            </a:extLst>
          </p:cNvPr>
          <p:cNvSpPr>
            <a:spLocks noGrp="1"/>
          </p:cNvSpPr>
          <p:nvPr>
            <p:ph idx="1"/>
          </p:nvPr>
        </p:nvSpPr>
        <p:spPr>
          <a:xfrm>
            <a:off x="250825" y="1398588"/>
            <a:ext cx="8642350" cy="4910137"/>
          </a:xfrm>
        </p:spPr>
        <p:txBody>
          <a:bodyPr>
            <a:normAutofit/>
          </a:bodyPr>
          <a:lstStyle/>
          <a:p>
            <a:pPr algn="just">
              <a:lnSpc>
                <a:spcPct val="115000"/>
              </a:lnSpc>
              <a:spcAft>
                <a:spcPts val="800"/>
              </a:spcAft>
              <a:buNone/>
            </a:pPr>
            <a:r>
              <a:rPr lang="el-GR" sz="2800"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kern="100" dirty="0">
                <a:effectLst/>
                <a:latin typeface="Calibri" panose="020F0502020204030204" pitchFamily="34" charset="0"/>
                <a:ea typeface="Calibri" panose="020F0502020204030204" pitchFamily="34" charset="0"/>
                <a:cs typeface="Calibri" panose="020F0502020204030204" pitchFamily="34" charset="0"/>
              </a:rPr>
              <a:t>Γνωρίζουμε τα αποτελέσματα για τις διάφορες καταστάσεις που πρόκειται να συμβούν, όμως δε γνωρίζουμε, ούτε μπορούμε να εκτιμήσουμε, πιθανότητες</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kern="100" dirty="0">
                <a:effectLst/>
                <a:latin typeface="Calibri" panose="020F0502020204030204" pitchFamily="34" charset="0"/>
                <a:ea typeface="Calibri" panose="020F0502020204030204" pitchFamily="34" charset="0"/>
                <a:cs typeface="Calibri" panose="020F0502020204030204" pitchFamily="34" charset="0"/>
              </a:rPr>
              <a:t>Είναι πιθανό να λάβουμε, με σχετικά μεγάλη πιθανότητα, μια απόφαση όχι τόσο καλή</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kern="100" dirty="0">
                <a:effectLst/>
                <a:latin typeface="Segoe UI Symbol" panose="020B0502040204020203" pitchFamily="34" charset="0"/>
                <a:ea typeface="Calibri" panose="020F0502020204030204" pitchFamily="34" charset="0"/>
                <a:cs typeface="Segoe UI Symbol" panose="020B0502040204020203" pitchFamily="34" charset="0"/>
              </a:rPr>
              <a:t>❑Μεγάλος </a:t>
            </a:r>
            <a:r>
              <a:rPr lang="el-GR" kern="100" dirty="0">
                <a:latin typeface="Calibri" panose="020F0502020204030204" pitchFamily="34" charset="0"/>
                <a:ea typeface="Calibri" panose="020F0502020204030204" pitchFamily="34" charset="0"/>
                <a:cs typeface="Calibri" panose="020F0502020204030204" pitchFamily="34" charset="0"/>
              </a:rPr>
              <a:t>α</a:t>
            </a:r>
            <a:r>
              <a:rPr lang="el-GR" kern="100" dirty="0">
                <a:effectLst/>
                <a:latin typeface="Calibri" panose="020F0502020204030204" pitchFamily="34" charset="0"/>
                <a:ea typeface="Calibri" panose="020F0502020204030204" pitchFamily="34" charset="0"/>
                <a:cs typeface="Calibri" panose="020F0502020204030204" pitchFamily="34" charset="0"/>
              </a:rPr>
              <a:t>ριθμός κριτηρίων</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1446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51804-3773-EC5E-941E-D5F6071E8E76}"/>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594AAFFB-FDAC-1543-1CBF-01CBAA15445D}"/>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31</a:t>
            </a:fld>
            <a:endParaRPr lang="el-GR" altLang="el-GR" sz="1000"/>
          </a:p>
        </p:txBody>
      </p:sp>
      <p:sp>
        <p:nvSpPr>
          <p:cNvPr id="11" name="1 - Τίτλος">
            <a:extLst>
              <a:ext uri="{FF2B5EF4-FFF2-40B4-BE49-F238E27FC236}">
                <a16:creationId xmlns:a16="http://schemas.microsoft.com/office/drawing/2014/main" id="{4A7266A4-2E8B-6A8F-53DC-34D875FC578C}"/>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Κίνδυνος</a:t>
            </a:r>
          </a:p>
        </p:txBody>
      </p:sp>
      <p:sp>
        <p:nvSpPr>
          <p:cNvPr id="16389" name="2 - Θέση περιεχομένου">
            <a:extLst>
              <a:ext uri="{FF2B5EF4-FFF2-40B4-BE49-F238E27FC236}">
                <a16:creationId xmlns:a16="http://schemas.microsoft.com/office/drawing/2014/main" id="{4B4E5C53-E65B-5790-C00F-2ECB053837BE}"/>
              </a:ext>
            </a:extLst>
          </p:cNvPr>
          <p:cNvSpPr>
            <a:spLocks noGrp="1"/>
          </p:cNvSpPr>
          <p:nvPr>
            <p:ph idx="1"/>
          </p:nvPr>
        </p:nvSpPr>
        <p:spPr>
          <a:xfrm>
            <a:off x="250825" y="1398588"/>
            <a:ext cx="8642350" cy="4910137"/>
          </a:xfrm>
        </p:spPr>
        <p:txBody>
          <a:bodyPr>
            <a:normAutofit/>
          </a:bodyPr>
          <a:lstStyle/>
          <a:p>
            <a:pPr algn="just">
              <a:lnSpc>
                <a:spcPct val="115000"/>
              </a:lnSpc>
              <a:spcAft>
                <a:spcPts val="800"/>
              </a:spcAft>
              <a:buNone/>
            </a:pPr>
            <a:r>
              <a:rPr lang="el-GR" sz="2800"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sz="2800" kern="100" dirty="0">
                <a:effectLst/>
                <a:latin typeface="Calibri" panose="020F0502020204030204" pitchFamily="34" charset="0"/>
                <a:ea typeface="Calibri" panose="020F0502020204030204" pitchFamily="34" charset="0"/>
                <a:cs typeface="Calibri" panose="020F0502020204030204" pitchFamily="34" charset="0"/>
              </a:rPr>
              <a:t>Ενδιάμεση περίπτωση</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800"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sz="2800" kern="100" dirty="0">
                <a:effectLst/>
                <a:latin typeface="Calibri" panose="020F0502020204030204" pitchFamily="34" charset="0"/>
                <a:ea typeface="Calibri" panose="020F0502020204030204" pitchFamily="34" charset="0"/>
                <a:cs typeface="Calibri" panose="020F0502020204030204" pitchFamily="34" charset="0"/>
              </a:rPr>
              <a:t>Γνωρίζουμε ή μπορούμε να εκτιμήσουμε, πιθανότητες μελλοντικών καταστάσεων </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800"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sz="2800" kern="100" dirty="0">
                <a:effectLst/>
                <a:latin typeface="Calibri" panose="020F0502020204030204" pitchFamily="34" charset="0"/>
                <a:ea typeface="Calibri" panose="020F0502020204030204" pitchFamily="34" charset="0"/>
                <a:cs typeface="Calibri" panose="020F0502020204030204" pitchFamily="34" charset="0"/>
              </a:rPr>
              <a:t>Υποκειμενικές εκτιμήσεις</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800"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sz="2800" kern="100" dirty="0">
                <a:effectLst/>
                <a:latin typeface="Calibri" panose="020F0502020204030204" pitchFamily="34" charset="0"/>
                <a:ea typeface="Calibri" panose="020F0502020204030204" pitchFamily="34" charset="0"/>
                <a:cs typeface="Calibri" panose="020F0502020204030204" pitchFamily="34" charset="0"/>
              </a:rPr>
              <a:t>Εκτιμήσεις προερχόμενες από προηγούμενη εμπειρία για ίδια ή παραπλήσια προβλήματα</a:t>
            </a:r>
            <a:endParaRPr lang="el-GR" sz="2800" kern="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800" kern="100" dirty="0">
                <a:effectLst/>
                <a:latin typeface="Calibri" panose="020F0502020204030204" pitchFamily="34" charset="0"/>
                <a:ea typeface="Calibri" panose="020F0502020204030204" pitchFamily="34" charset="0"/>
                <a:cs typeface="Calibri" panose="020F0502020204030204" pitchFamily="34" charset="0"/>
              </a:rPr>
              <a:t> </a:t>
            </a:r>
            <a:r>
              <a:rPr lang="el-GR" sz="2800" kern="100" dirty="0">
                <a:effectLst/>
                <a:latin typeface="Segoe UI Symbol" panose="020B0502040204020203" pitchFamily="34" charset="0"/>
                <a:ea typeface="Calibri" panose="020F0502020204030204" pitchFamily="34" charset="0"/>
                <a:cs typeface="Segoe UI Symbol" panose="020B0502040204020203" pitchFamily="34" charset="0"/>
              </a:rPr>
              <a:t>❑</a:t>
            </a:r>
            <a:r>
              <a:rPr lang="el-GR" sz="2800" kern="100" dirty="0">
                <a:effectLst/>
                <a:latin typeface="Calibri" panose="020F0502020204030204" pitchFamily="34" charset="0"/>
                <a:ea typeface="Calibri" panose="020F0502020204030204" pitchFamily="34" charset="0"/>
                <a:cs typeface="Calibri" panose="020F0502020204030204" pitchFamily="34" charset="0"/>
              </a:rPr>
              <a:t>Οι πιθανότητες λαμβάνονται υπόψη για τον καθορισμό της άριστης απόφασης</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2719726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FA510-A496-C31B-CCFE-5964E239111C}"/>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45FA3C9D-4139-4BE8-A4D4-2565BDE6580A}"/>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32</a:t>
            </a:fld>
            <a:endParaRPr lang="el-GR" altLang="el-GR" sz="1000"/>
          </a:p>
        </p:txBody>
      </p:sp>
      <p:sp>
        <p:nvSpPr>
          <p:cNvPr id="11" name="1 - Τίτλος">
            <a:extLst>
              <a:ext uri="{FF2B5EF4-FFF2-40B4-BE49-F238E27FC236}">
                <a16:creationId xmlns:a16="http://schemas.microsoft.com/office/drawing/2014/main" id="{AAED27E2-CFE3-A024-0BBE-96F66376658F}"/>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E4E0FF9E-D649-78A3-A72F-811B5248B984}"/>
              </a:ext>
            </a:extLst>
          </p:cNvPr>
          <p:cNvSpPr>
            <a:spLocks noGrp="1"/>
          </p:cNvSpPr>
          <p:nvPr>
            <p:ph idx="1"/>
          </p:nvPr>
        </p:nvSpPr>
        <p:spPr>
          <a:xfrm>
            <a:off x="250825" y="1398588"/>
            <a:ext cx="8642350" cy="4910137"/>
          </a:xfrm>
        </p:spPr>
        <p:txBody>
          <a:bodyPr>
            <a:normAutofit/>
          </a:bodyPr>
          <a:lstStyle/>
          <a:p>
            <a:pPr algn="just">
              <a:lnSpc>
                <a:spcPct val="115000"/>
              </a:lnSpc>
              <a:spcAft>
                <a:spcPts val="800"/>
              </a:spcAft>
              <a:buNone/>
            </a:pP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4800" dirty="0">
                <a:latin typeface="Calibri" panose="020F0502020204030204" pitchFamily="34" charset="0"/>
                <a:ea typeface="Calibri" panose="020F0502020204030204" pitchFamily="34" charset="0"/>
              </a:rPr>
              <a:t>Δ</a:t>
            </a:r>
            <a:r>
              <a:rPr lang="el-GR" sz="4800" dirty="0">
                <a:effectLst/>
                <a:latin typeface="Calibri" panose="020F0502020204030204" pitchFamily="34" charset="0"/>
                <a:ea typeface="Calibri" panose="020F0502020204030204" pitchFamily="34" charset="0"/>
              </a:rPr>
              <a:t>ιακινδύνευση</a:t>
            </a:r>
            <a:r>
              <a:rPr lang="el-GR" sz="4800" dirty="0">
                <a:latin typeface="Calibri" panose="020F0502020204030204" pitchFamily="34" charset="0"/>
                <a:ea typeface="Calibri" panose="020F0502020204030204" pitchFamily="34" charset="0"/>
              </a:rPr>
              <a:t> #</a:t>
            </a:r>
            <a:r>
              <a:rPr lang="el-GR" sz="4800" dirty="0">
                <a:effectLst/>
                <a:latin typeface="Calibri" panose="020F0502020204030204" pitchFamily="34" charset="0"/>
                <a:ea typeface="Calibri" panose="020F0502020204030204" pitchFamily="34" charset="0"/>
              </a:rPr>
              <a:t> Κίνδυνος</a:t>
            </a:r>
          </a:p>
          <a:p>
            <a:pPr algn="just">
              <a:lnSpc>
                <a:spcPct val="115000"/>
              </a:lnSpc>
              <a:spcAft>
                <a:spcPts val="800"/>
              </a:spcAft>
              <a:buNone/>
            </a:pPr>
            <a:r>
              <a:rPr lang="el-GR" sz="4800" dirty="0">
                <a:latin typeface="Calibri" panose="020F0502020204030204" pitchFamily="34" charset="0"/>
                <a:ea typeface="Calibri" panose="020F0502020204030204" pitchFamily="34" charset="0"/>
              </a:rPr>
              <a:t>Π</a:t>
            </a:r>
            <a:r>
              <a:rPr lang="el-GR" sz="4800" dirty="0">
                <a:effectLst/>
                <a:latin typeface="Calibri" panose="020F0502020204030204" pitchFamily="34" charset="0"/>
                <a:ea typeface="Calibri" panose="020F0502020204030204" pitchFamily="34" charset="0"/>
              </a:rPr>
              <a:t>εποίθηση  = Εμπιστοσύνη</a:t>
            </a:r>
            <a:endParaRPr lang="el-GR" sz="4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837856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3015B-786D-1A76-3249-4C90B35BA629}"/>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DE085589-0AEA-FF41-EEDD-218BDC0D24C3}"/>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33</a:t>
            </a:fld>
            <a:endParaRPr lang="el-GR" altLang="el-GR" sz="1000"/>
          </a:p>
        </p:txBody>
      </p:sp>
      <p:sp>
        <p:nvSpPr>
          <p:cNvPr id="11" name="1 - Τίτλος">
            <a:extLst>
              <a:ext uri="{FF2B5EF4-FFF2-40B4-BE49-F238E27FC236}">
                <a16:creationId xmlns:a16="http://schemas.microsoft.com/office/drawing/2014/main" id="{97B0C7DA-FE7F-D973-17B6-FF2BF2425929}"/>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F42D5BDA-AF78-4B00-F72F-2067A9395D6F}"/>
              </a:ext>
            </a:extLst>
          </p:cNvPr>
          <p:cNvSpPr>
            <a:spLocks noGrp="1"/>
          </p:cNvSpPr>
          <p:nvPr>
            <p:ph idx="1"/>
          </p:nvPr>
        </p:nvSpPr>
        <p:spPr>
          <a:xfrm>
            <a:off x="250825" y="1398588"/>
            <a:ext cx="8642350" cy="4910137"/>
          </a:xfrm>
        </p:spPr>
        <p:txBody>
          <a:bodyPr>
            <a:normAutofit/>
          </a:bodyPr>
          <a:lstStyle/>
          <a:p>
            <a:pPr algn="just">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just">
              <a:lnSpc>
                <a:spcPct val="115000"/>
              </a:lnSpc>
              <a:spcAft>
                <a:spcPts val="800"/>
              </a:spcAft>
              <a:buNone/>
            </a:pPr>
            <a:r>
              <a:rPr lang="el-GR" dirty="0">
                <a:effectLst/>
                <a:latin typeface="Calibri" panose="020F0502020204030204" pitchFamily="34" charset="0"/>
                <a:ea typeface="Calibri" panose="020F0502020204030204" pitchFamily="34" charset="0"/>
              </a:rPr>
              <a:t>Κίνδυνος</a:t>
            </a:r>
            <a:r>
              <a:rPr lang="el-GR" i="1" dirty="0">
                <a:latin typeface="Calibri" panose="020F0502020204030204" pitchFamily="34" charset="0"/>
                <a:ea typeface="Calibri" panose="020F0502020204030204" pitchFamily="34" charset="0"/>
              </a:rPr>
              <a:t>: </a:t>
            </a:r>
          </a:p>
          <a:p>
            <a:pPr algn="just">
              <a:lnSpc>
                <a:spcPct val="115000"/>
              </a:lnSpc>
              <a:spcAft>
                <a:spcPts val="800"/>
              </a:spcAft>
              <a:buNone/>
            </a:pPr>
            <a:r>
              <a:rPr lang="el-GR" i="1" dirty="0">
                <a:latin typeface="Calibri" panose="020F0502020204030204" pitchFamily="34" charset="0"/>
                <a:ea typeface="Calibri" panose="020F0502020204030204" pitchFamily="34" charset="0"/>
              </a:rPr>
              <a:t>Τ</a:t>
            </a:r>
            <a:r>
              <a:rPr lang="el-GR" i="1" dirty="0">
                <a:effectLst/>
                <a:latin typeface="Calibri" panose="020F0502020204030204" pitchFamily="34" charset="0"/>
                <a:ea typeface="Calibri" panose="020F0502020204030204" pitchFamily="34" charset="0"/>
              </a:rPr>
              <a:t>ο επικείμενο κακό, η πιθανή δυσάρεστη έκβαση ή το αρνητικό ενδεχόμενο, η πιθανότητα να συμβεί κάτι κακό</a:t>
            </a: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5532706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E48F0-1344-F778-5845-96E9EE254A31}"/>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9172123E-ED48-55B0-E561-433E86FCA38F}"/>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34</a:t>
            </a:fld>
            <a:endParaRPr lang="el-GR" altLang="el-GR" sz="1000"/>
          </a:p>
        </p:txBody>
      </p:sp>
      <p:sp>
        <p:nvSpPr>
          <p:cNvPr id="11" name="1 - Τίτλος">
            <a:extLst>
              <a:ext uri="{FF2B5EF4-FFF2-40B4-BE49-F238E27FC236}">
                <a16:creationId xmlns:a16="http://schemas.microsoft.com/office/drawing/2014/main" id="{6A6308EA-A725-0500-61DD-CADA8CA8FC10}"/>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F6772FA4-0DE6-E510-3479-356B08B06BDB}"/>
              </a:ext>
            </a:extLst>
          </p:cNvPr>
          <p:cNvSpPr>
            <a:spLocks noGrp="1"/>
          </p:cNvSpPr>
          <p:nvPr>
            <p:ph idx="1"/>
          </p:nvPr>
        </p:nvSpPr>
        <p:spPr>
          <a:xfrm>
            <a:off x="250825" y="1398588"/>
            <a:ext cx="8642350" cy="4910137"/>
          </a:xfrm>
        </p:spPr>
        <p:txBody>
          <a:bodyPr>
            <a:normAutofit fontScale="92500" lnSpcReduction="20000"/>
          </a:bodyPr>
          <a:lstStyle/>
          <a:p>
            <a:pPr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Η διακινδύνευση </a:t>
            </a:r>
            <a:r>
              <a:rPr lang="el-GR" sz="2400" kern="100" dirty="0">
                <a:effectLst/>
                <a:latin typeface="Calibri" panose="020F0502020204030204" pitchFamily="34" charset="0"/>
                <a:ea typeface="Calibri" panose="020F0502020204030204" pitchFamily="34" charset="0"/>
                <a:cs typeface="Calibri" panose="020F0502020204030204" pitchFamily="34" charset="0"/>
              </a:rPr>
              <a:t>αντικαθιστά κυρίως ότι προηγουμένως λογίζονταν ως </a:t>
            </a:r>
            <a:r>
              <a:rPr lang="en-US" sz="2400" kern="100" dirty="0">
                <a:effectLst/>
                <a:latin typeface="Calibri" panose="020F0502020204030204" pitchFamily="34" charset="0"/>
                <a:ea typeface="Calibri" panose="020F0502020204030204" pitchFamily="34" charset="0"/>
                <a:cs typeface="Calibri" panose="020F0502020204030204" pitchFamily="34" charset="0"/>
              </a:rPr>
              <a:t>fortuna</a:t>
            </a:r>
            <a:r>
              <a:rPr lang="el-GR" sz="2400" kern="100" dirty="0">
                <a:effectLst/>
                <a:latin typeface="Calibri" panose="020F0502020204030204" pitchFamily="34" charset="0"/>
                <a:ea typeface="Calibri" panose="020F0502020204030204" pitchFamily="34" charset="0"/>
                <a:cs typeface="Calibri" panose="020F0502020204030204" pitchFamily="34" charset="0"/>
              </a:rPr>
              <a:t> (τύχη ή πεπρωμένο) και διαχωρίζεται από τις κοσμολογίες</a:t>
            </a: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 Η εμπιστοσύνη συνεπάγεται την ενσυνείδητη αναφορά των ατόμων σε εναλλακτικές λύσεις προκειμένου να αποφασίσουν ποια κατεύθυνση δράσης θα ακολουθήσουν, επομένως όποιος</a:t>
            </a:r>
            <a:r>
              <a:rPr lang="el-GR" sz="2400" b="1" kern="100" dirty="0">
                <a:effectLst/>
                <a:latin typeface="Calibri" panose="020F0502020204030204" pitchFamily="34" charset="0"/>
                <a:ea typeface="Calibri" panose="020F0502020204030204" pitchFamily="34" charset="0"/>
                <a:cs typeface="Calibri" panose="020F0502020204030204" pitchFamily="34" charset="0"/>
              </a:rPr>
              <a:t> ΔΕΝ ΕΞΕΤΑΖΕΙ εναλλακτικές λύσεις </a:t>
            </a:r>
            <a:r>
              <a:rPr lang="el-GR" sz="2400" kern="100" dirty="0">
                <a:effectLst/>
                <a:latin typeface="Calibri" panose="020F0502020204030204" pitchFamily="34" charset="0"/>
                <a:ea typeface="Calibri" panose="020F0502020204030204" pitchFamily="34" charset="0"/>
                <a:cs typeface="Calibri" panose="020F0502020204030204" pitchFamily="34" charset="0"/>
              </a:rPr>
              <a:t>διατηρεί την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πεποίθηση </a:t>
            </a:r>
            <a:r>
              <a:rPr lang="el-GR" sz="2400" kern="100" dirty="0">
                <a:effectLst/>
                <a:latin typeface="Calibri" panose="020F0502020204030204" pitchFamily="34" charset="0"/>
                <a:ea typeface="Calibri" panose="020F0502020204030204" pitchFamily="34" charset="0"/>
                <a:cs typeface="Calibri" panose="020F0502020204030204" pitchFamily="34" charset="0"/>
              </a:rPr>
              <a:t>του</a:t>
            </a: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 </a:t>
            </a:r>
            <a:r>
              <a:rPr lang="el-GR" sz="2400" kern="100" dirty="0">
                <a:latin typeface="Calibri" panose="020F0502020204030204" pitchFamily="34" charset="0"/>
                <a:ea typeface="Calibri" panose="020F0502020204030204" pitchFamily="34" charset="0"/>
                <a:cs typeface="Calibri" panose="020F0502020204030204" pitchFamily="34" charset="0"/>
              </a:rPr>
              <a:t>Οποίος</a:t>
            </a:r>
            <a:r>
              <a:rPr lang="el-GR" sz="2400" kern="100" dirty="0">
                <a:effectLst/>
                <a:latin typeface="Calibri" panose="020F0502020204030204" pitchFamily="34" charset="0"/>
                <a:ea typeface="Calibri" panose="020F0502020204030204" pitchFamily="34" charset="0"/>
                <a:cs typeface="Calibri" panose="020F0502020204030204" pitchFamily="34" charset="0"/>
              </a:rPr>
              <a:t>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ΔΕΝ ΑΠΟΔΕΧΕΤΑΙ </a:t>
            </a:r>
            <a:r>
              <a:rPr lang="el-GR" sz="2400" kern="100" dirty="0">
                <a:effectLst/>
                <a:latin typeface="Calibri" panose="020F0502020204030204" pitchFamily="34" charset="0"/>
                <a:ea typeface="Calibri" panose="020F0502020204030204" pitchFamily="34" charset="0"/>
                <a:cs typeface="Calibri" panose="020F0502020204030204" pitchFamily="34" charset="0"/>
              </a:rPr>
              <a:t>αυτές τις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εναλλακτικές</a:t>
            </a:r>
            <a:r>
              <a:rPr lang="el-GR" sz="2400" kern="100" dirty="0">
                <a:effectLst/>
                <a:latin typeface="Calibri" panose="020F0502020204030204" pitchFamily="34" charset="0"/>
                <a:ea typeface="Calibri" panose="020F0502020204030204" pitchFamily="34" charset="0"/>
                <a:cs typeface="Calibri" panose="020F0502020204030204" pitchFamily="34" charset="0"/>
              </a:rPr>
              <a:t> και προσπαθεί να αποφύγει τη διακινδύνευση που διαπιστώνει δείχνει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εμπιστοσύνη</a:t>
            </a:r>
          </a:p>
          <a:p>
            <a:pPr algn="r">
              <a:lnSpc>
                <a:spcPct val="115000"/>
              </a:lnSpc>
              <a:spcAft>
                <a:spcPts val="800"/>
              </a:spcAft>
              <a:buNone/>
            </a:pPr>
            <a:r>
              <a:rPr lang="en-US" sz="2400" dirty="0">
                <a:effectLst/>
                <a:latin typeface="Calibri" panose="020F0502020204030204" pitchFamily="34" charset="0"/>
                <a:ea typeface="Calibri" panose="020F0502020204030204" pitchFamily="34" charset="0"/>
              </a:rPr>
              <a:t>Niklas Luhmann</a:t>
            </a:r>
            <a:endParaRPr lang="el-GR" sz="2400" dirty="0">
              <a:effectLst/>
              <a:latin typeface="Calibri" panose="020F0502020204030204" pitchFamily="34" charset="0"/>
              <a:ea typeface="Calibri" panose="020F0502020204030204" pitchFamily="34" charset="0"/>
            </a:endParaRPr>
          </a:p>
          <a:p>
            <a:pPr algn="just">
              <a:lnSpc>
                <a:spcPct val="115000"/>
              </a:lnSpc>
              <a:spcAft>
                <a:spcPts val="800"/>
              </a:spcAft>
              <a:buNone/>
            </a:pPr>
            <a:r>
              <a:rPr lang="el-GR" sz="2200" b="1" dirty="0">
                <a:effectLst/>
                <a:latin typeface="Calibri" panose="020F0502020204030204" pitchFamily="34" charset="0"/>
                <a:ea typeface="Calibri" panose="020F0502020204030204" pitchFamily="34" charset="0"/>
              </a:rPr>
              <a:t>Εμπιστοσύνης # πεποίθησης: </a:t>
            </a:r>
            <a:r>
              <a:rPr lang="el-GR" sz="2200" dirty="0">
                <a:effectLst/>
                <a:latin typeface="Calibri" panose="020F0502020204030204" pitchFamily="34" charset="0"/>
                <a:ea typeface="Calibri" panose="020F0502020204030204" pitchFamily="34" charset="0"/>
              </a:rPr>
              <a:t>Κατά πόσον το ενδεχόμενο διάψευσης επηρεάζεται από την προγενέστερη συμπεριφορά κάποιου κι επομένως από την αντίστοιχη ικανότητα διάκρισης μεταξύ διακινδύνευσης και κινδύνου</a:t>
            </a:r>
            <a:r>
              <a:rPr lang="en-US" sz="2200" dirty="0">
                <a:effectLst/>
                <a:latin typeface="Calibri" panose="020F0502020204030204" pitchFamily="34" charset="0"/>
                <a:ea typeface="Calibri" panose="020F0502020204030204" pitchFamily="34" charset="0"/>
              </a:rPr>
              <a:t> </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354317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6CB49-4198-0C1F-4A67-17AFFB64F38F}"/>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FC924D89-F25F-8B5D-F3B1-70032DDA0E4F}"/>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35</a:t>
            </a:fld>
            <a:endParaRPr lang="el-GR" altLang="el-GR" sz="1000"/>
          </a:p>
        </p:txBody>
      </p:sp>
      <p:sp>
        <p:nvSpPr>
          <p:cNvPr id="11" name="1 - Τίτλος">
            <a:extLst>
              <a:ext uri="{FF2B5EF4-FFF2-40B4-BE49-F238E27FC236}">
                <a16:creationId xmlns:a16="http://schemas.microsoft.com/office/drawing/2014/main" id="{1BBEBA2D-D8C6-32C6-3A82-6DF17BCD54A8}"/>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1CBEECB6-5F14-D4B6-D678-5DE0F274B014}"/>
              </a:ext>
            </a:extLst>
          </p:cNvPr>
          <p:cNvSpPr>
            <a:spLocks noGrp="1"/>
          </p:cNvSpPr>
          <p:nvPr>
            <p:ph idx="1"/>
          </p:nvPr>
        </p:nvSpPr>
        <p:spPr>
          <a:xfrm>
            <a:off x="250825" y="1398588"/>
            <a:ext cx="8642350" cy="4910137"/>
          </a:xfrm>
        </p:spPr>
        <p:txBody>
          <a:bodyPr>
            <a:normAutofit fontScale="92500" lnSpcReduction="10000"/>
          </a:bodyPr>
          <a:lstStyle/>
          <a:p>
            <a:pPr algn="just">
              <a:lnSpc>
                <a:spcPct val="115000"/>
              </a:lnSpc>
              <a:spcAft>
                <a:spcPts val="800"/>
              </a:spcAft>
              <a:buNone/>
            </a:pPr>
            <a:endParaRPr lang="el-GR" sz="24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Η διακινδύνευση </a:t>
            </a:r>
            <a:r>
              <a:rPr lang="el-GR" sz="2400" kern="100" dirty="0">
                <a:effectLst/>
                <a:latin typeface="Calibri" panose="020F0502020204030204" pitchFamily="34" charset="0"/>
                <a:ea typeface="Calibri" panose="020F0502020204030204" pitchFamily="34" charset="0"/>
                <a:cs typeface="Calibri" panose="020F0502020204030204" pitchFamily="34" charset="0"/>
              </a:rPr>
              <a:t>αντικαθιστά κυρίως ότι προηγουμένως λογίζονταν ως </a:t>
            </a:r>
            <a:r>
              <a:rPr lang="en-US" sz="2400" kern="100" dirty="0">
                <a:effectLst/>
                <a:latin typeface="Calibri" panose="020F0502020204030204" pitchFamily="34" charset="0"/>
                <a:ea typeface="Calibri" panose="020F0502020204030204" pitchFamily="34" charset="0"/>
                <a:cs typeface="Calibri" panose="020F0502020204030204" pitchFamily="34" charset="0"/>
              </a:rPr>
              <a:t>fortuna</a:t>
            </a:r>
            <a:r>
              <a:rPr lang="el-GR" sz="2400" kern="100" dirty="0">
                <a:effectLst/>
                <a:latin typeface="Calibri" panose="020F0502020204030204" pitchFamily="34" charset="0"/>
                <a:ea typeface="Calibri" panose="020F0502020204030204" pitchFamily="34" charset="0"/>
                <a:cs typeface="Calibri" panose="020F0502020204030204" pitchFamily="34" charset="0"/>
              </a:rPr>
              <a:t> (τύχη ή πεπρωμένο) και διαχωρίζεται από τις κοσμολογίες</a:t>
            </a: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 Η εμπιστοσύνη συνεπάγεται την ενσυνείδητη αναφορά των ατόμων σε εναλλακτικές λύσεις προκειμένου να αποφασίσουν ποια κατεύθυνση δράσης θα ακολουθήσουν, επομένως όποιος</a:t>
            </a:r>
            <a:r>
              <a:rPr lang="el-GR" sz="2400" b="1" kern="100" dirty="0">
                <a:effectLst/>
                <a:latin typeface="Calibri" panose="020F0502020204030204" pitchFamily="34" charset="0"/>
                <a:ea typeface="Calibri" panose="020F0502020204030204" pitchFamily="34" charset="0"/>
                <a:cs typeface="Calibri" panose="020F0502020204030204" pitchFamily="34" charset="0"/>
              </a:rPr>
              <a:t> ΔΕΝ ΕΞΕΤΑΖΕΙ εναλλακτικές λύσεις </a:t>
            </a:r>
            <a:r>
              <a:rPr lang="el-GR" sz="2400" kern="100" dirty="0">
                <a:effectLst/>
                <a:latin typeface="Calibri" panose="020F0502020204030204" pitchFamily="34" charset="0"/>
                <a:ea typeface="Calibri" panose="020F0502020204030204" pitchFamily="34" charset="0"/>
                <a:cs typeface="Calibri" panose="020F0502020204030204" pitchFamily="34" charset="0"/>
              </a:rPr>
              <a:t>διατηρεί την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πεποίθηση </a:t>
            </a:r>
            <a:r>
              <a:rPr lang="el-GR" sz="2400" kern="100" dirty="0">
                <a:effectLst/>
                <a:latin typeface="Calibri" panose="020F0502020204030204" pitchFamily="34" charset="0"/>
                <a:ea typeface="Calibri" panose="020F0502020204030204" pitchFamily="34" charset="0"/>
                <a:cs typeface="Calibri" panose="020F0502020204030204" pitchFamily="34" charset="0"/>
              </a:rPr>
              <a:t>του</a:t>
            </a: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 </a:t>
            </a:r>
            <a:r>
              <a:rPr lang="el-GR" sz="2400" kern="100" dirty="0">
                <a:latin typeface="Calibri" panose="020F0502020204030204" pitchFamily="34" charset="0"/>
                <a:ea typeface="Calibri" panose="020F0502020204030204" pitchFamily="34" charset="0"/>
                <a:cs typeface="Calibri" panose="020F0502020204030204" pitchFamily="34" charset="0"/>
              </a:rPr>
              <a:t>Οποίος</a:t>
            </a:r>
            <a:r>
              <a:rPr lang="el-GR" sz="2400" kern="100" dirty="0">
                <a:effectLst/>
                <a:latin typeface="Calibri" panose="020F0502020204030204" pitchFamily="34" charset="0"/>
                <a:ea typeface="Calibri" panose="020F0502020204030204" pitchFamily="34" charset="0"/>
                <a:cs typeface="Calibri" panose="020F0502020204030204" pitchFamily="34" charset="0"/>
              </a:rPr>
              <a:t>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ΔΕΝ ΑΠΟΔΕΧΕΤΑΙ </a:t>
            </a:r>
            <a:r>
              <a:rPr lang="el-GR" sz="2400" kern="100" dirty="0">
                <a:effectLst/>
                <a:latin typeface="Calibri" panose="020F0502020204030204" pitchFamily="34" charset="0"/>
                <a:ea typeface="Calibri" panose="020F0502020204030204" pitchFamily="34" charset="0"/>
                <a:cs typeface="Calibri" panose="020F0502020204030204" pitchFamily="34" charset="0"/>
              </a:rPr>
              <a:t>αυτές τις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εναλλακτικές</a:t>
            </a:r>
            <a:r>
              <a:rPr lang="el-GR" sz="2400" kern="100" dirty="0">
                <a:effectLst/>
                <a:latin typeface="Calibri" panose="020F0502020204030204" pitchFamily="34" charset="0"/>
                <a:ea typeface="Calibri" panose="020F0502020204030204" pitchFamily="34" charset="0"/>
                <a:cs typeface="Calibri" panose="020F0502020204030204" pitchFamily="34" charset="0"/>
              </a:rPr>
              <a:t> και προσπαθεί να αποφύγει τη διακινδύνευση που διαπιστώνει δείχνει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εμπιστοσύνη</a:t>
            </a:r>
          </a:p>
          <a:p>
            <a:pPr algn="just">
              <a:lnSpc>
                <a:spcPct val="115000"/>
              </a:lnSpc>
              <a:spcAft>
                <a:spcPts val="800"/>
              </a:spcAft>
              <a:buNone/>
            </a:pPr>
            <a:endParaRPr lang="el-GR" sz="2400" b="1" kern="100" dirty="0">
              <a:latin typeface="Calibri" panose="020F0502020204030204" pitchFamily="34" charset="0"/>
              <a:ea typeface="Calibri" panose="020F0502020204030204" pitchFamily="34" charset="0"/>
              <a:cs typeface="Calibri" panose="020F0502020204030204" pitchFamily="34" charset="0"/>
            </a:endParaRPr>
          </a:p>
          <a:p>
            <a:pPr algn="r">
              <a:lnSpc>
                <a:spcPct val="115000"/>
              </a:lnSpc>
              <a:spcAft>
                <a:spcPts val="800"/>
              </a:spcAft>
              <a:buNone/>
            </a:pPr>
            <a:r>
              <a:rPr lang="en-US" sz="2400" dirty="0">
                <a:effectLst/>
                <a:latin typeface="Calibri" panose="020F0502020204030204" pitchFamily="34" charset="0"/>
                <a:ea typeface="Calibri" panose="020F0502020204030204" pitchFamily="34" charset="0"/>
              </a:rPr>
              <a:t>Niklas Luhmann </a:t>
            </a:r>
            <a:endParaRPr lang="el-GR"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269908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53AA8-BC1D-9AA7-D307-4832BD7F83EC}"/>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CF672E7D-59CF-F393-4F28-96C534F93950}"/>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36</a:t>
            </a:fld>
            <a:endParaRPr lang="el-GR" altLang="el-GR" sz="1000"/>
          </a:p>
        </p:txBody>
      </p:sp>
      <p:sp>
        <p:nvSpPr>
          <p:cNvPr id="11" name="1 - Τίτλος">
            <a:extLst>
              <a:ext uri="{FF2B5EF4-FFF2-40B4-BE49-F238E27FC236}">
                <a16:creationId xmlns:a16="http://schemas.microsoft.com/office/drawing/2014/main" id="{B4DBEFB9-FECA-46A3-1018-C65EAE49C68D}"/>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16DFC09B-E210-F3C9-5191-749F532C5AF5}"/>
              </a:ext>
            </a:extLst>
          </p:cNvPr>
          <p:cNvSpPr>
            <a:spLocks noGrp="1"/>
          </p:cNvSpPr>
          <p:nvPr>
            <p:ph idx="1"/>
          </p:nvPr>
        </p:nvSpPr>
        <p:spPr>
          <a:xfrm>
            <a:off x="250825" y="1398588"/>
            <a:ext cx="8642350" cy="4910137"/>
          </a:xfrm>
        </p:spPr>
        <p:txBody>
          <a:bodyPr>
            <a:normAutofit fontScale="62500" lnSpcReduction="20000"/>
          </a:bodyPr>
          <a:lstStyle/>
          <a:p>
            <a:pPr algn="just">
              <a:lnSpc>
                <a:spcPct val="115000"/>
              </a:lnSpc>
              <a:spcAft>
                <a:spcPts val="800"/>
              </a:spcAft>
              <a:buNone/>
            </a:pPr>
            <a:endParaRPr lang="el-GR" sz="24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buNone/>
            </a:pPr>
            <a:r>
              <a:rPr lang="el-GR" sz="3600" dirty="0">
                <a:latin typeface="Calibri" panose="020F0502020204030204" pitchFamily="34" charset="0"/>
                <a:ea typeface="Calibri" panose="020F0502020204030204" pitchFamily="34" charset="0"/>
              </a:rPr>
              <a:t>Α</a:t>
            </a:r>
            <a:r>
              <a:rPr lang="el-GR" sz="3600" dirty="0">
                <a:effectLst/>
                <a:latin typeface="Calibri" panose="020F0502020204030204" pitchFamily="34" charset="0"/>
                <a:ea typeface="Calibri" panose="020F0502020204030204" pitchFamily="34" charset="0"/>
              </a:rPr>
              <a:t>νώφελο να συνδέουμε την έννοια της εμπιστοσύνης με τις ιδιαίτερές περιστάσεις στις οποίες τα άτομα εξετάζουν εναλλακτικούς τρόπους δράσης</a:t>
            </a:r>
          </a:p>
          <a:p>
            <a:pPr algn="just">
              <a:lnSpc>
                <a:spcPct val="115000"/>
              </a:lnSpc>
              <a:spcAft>
                <a:spcPts val="800"/>
              </a:spcAft>
              <a:buNone/>
            </a:pPr>
            <a:endParaRPr lang="el-GR" sz="3600" b="1"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buNone/>
            </a:pPr>
            <a:r>
              <a:rPr lang="el-GR" sz="3600" dirty="0">
                <a:latin typeface="Calibri" panose="020F0502020204030204" pitchFamily="34" charset="0"/>
                <a:ea typeface="Calibri" panose="020F0502020204030204" pitchFamily="34" charset="0"/>
              </a:rPr>
              <a:t>Ε</a:t>
            </a:r>
            <a:r>
              <a:rPr lang="el-GR" sz="3600" dirty="0">
                <a:effectLst/>
                <a:latin typeface="Calibri" panose="020F0502020204030204" pitchFamily="34" charset="0"/>
                <a:ea typeface="Calibri" panose="020F0502020204030204" pitchFamily="34" charset="0"/>
              </a:rPr>
              <a:t>μπιστοσύνη εκδοχή πεποίθησης για την αξιοπιστία ενός προσώπου ή συστήματος, είναι μία πεποίθηση (η εμπιστοσύνη) ή βεβαιότητα για κάποια ιδιότητα ή γνώρισμα προσώπου ή πράγματος, ή για την αλήθεια κάποιάς απόφανσης.</a:t>
            </a:r>
            <a:endParaRPr lang="el-GR" sz="36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buNone/>
            </a:pPr>
            <a:endParaRPr lang="el-GR" sz="2400" b="1" kern="100" dirty="0">
              <a:latin typeface="Calibri" panose="020F0502020204030204" pitchFamily="34" charset="0"/>
              <a:ea typeface="Calibri" panose="020F0502020204030204" pitchFamily="34" charset="0"/>
              <a:cs typeface="Calibri" panose="020F0502020204030204" pitchFamily="34" charset="0"/>
            </a:endParaRPr>
          </a:p>
          <a:p>
            <a:pPr algn="r">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r">
              <a:lnSpc>
                <a:spcPct val="115000"/>
              </a:lnSpc>
              <a:spcAft>
                <a:spcPts val="800"/>
              </a:spcAft>
              <a:buNone/>
            </a:pPr>
            <a:r>
              <a:rPr lang="en-US" dirty="0">
                <a:effectLst/>
                <a:latin typeface="Calibri" panose="020F0502020204030204" pitchFamily="34" charset="0"/>
                <a:ea typeface="Calibri" panose="020F0502020204030204" pitchFamily="34" charset="0"/>
              </a:rPr>
              <a:t>Anthony Giddens</a:t>
            </a:r>
            <a:endParaRPr lang="el-GR"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39226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D9B4B-32CD-1F3B-593A-97F638694517}"/>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8EB65FB4-D01D-F366-DA84-099E6F4B7E4A}"/>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37</a:t>
            </a:fld>
            <a:endParaRPr lang="el-GR" altLang="el-GR" sz="1000"/>
          </a:p>
        </p:txBody>
      </p:sp>
      <p:sp>
        <p:nvSpPr>
          <p:cNvPr id="11" name="1 - Τίτλος">
            <a:extLst>
              <a:ext uri="{FF2B5EF4-FFF2-40B4-BE49-F238E27FC236}">
                <a16:creationId xmlns:a16="http://schemas.microsoft.com/office/drawing/2014/main" id="{0D2FCF69-6092-1FF4-EDAD-6B7A219DA946}"/>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91F49155-5D67-F4F5-689F-6EA71A6984BA}"/>
              </a:ext>
            </a:extLst>
          </p:cNvPr>
          <p:cNvSpPr>
            <a:spLocks noGrp="1"/>
          </p:cNvSpPr>
          <p:nvPr>
            <p:ph idx="1"/>
          </p:nvPr>
        </p:nvSpPr>
        <p:spPr>
          <a:xfrm>
            <a:off x="250825" y="1398588"/>
            <a:ext cx="8642350" cy="4910137"/>
          </a:xfrm>
        </p:spPr>
        <p:txBody>
          <a:bodyPr>
            <a:normAutofit fontScale="92500"/>
          </a:bodyPr>
          <a:lstStyle/>
          <a:p>
            <a:pPr algn="just">
              <a:lnSpc>
                <a:spcPct val="115000"/>
              </a:lnSpc>
              <a:spcAft>
                <a:spcPts val="800"/>
              </a:spcAft>
              <a:buNone/>
            </a:pPr>
            <a:r>
              <a:rPr lang="el-GR" sz="2000" b="1" dirty="0">
                <a:latin typeface="Calibri" panose="020F0502020204030204" pitchFamily="34" charset="0"/>
                <a:ea typeface="Calibri" panose="020F0502020204030204" pitchFamily="34" charset="0"/>
              </a:rPr>
              <a:t>Δ</a:t>
            </a:r>
            <a:r>
              <a:rPr lang="el-GR" sz="2000" b="1" dirty="0">
                <a:effectLst/>
                <a:latin typeface="Calibri" panose="020F0502020204030204" pitchFamily="34" charset="0"/>
                <a:ea typeface="Calibri" panose="020F0502020204030204" pitchFamily="34" charset="0"/>
              </a:rPr>
              <a:t>ιακινδύνευση # </a:t>
            </a:r>
            <a:r>
              <a:rPr lang="el-GR" sz="2000" b="1" dirty="0">
                <a:latin typeface="Calibri" panose="020F0502020204030204" pitchFamily="34" charset="0"/>
                <a:ea typeface="Calibri" panose="020F0502020204030204" pitchFamily="34" charset="0"/>
              </a:rPr>
              <a:t>Κ</a:t>
            </a:r>
            <a:r>
              <a:rPr lang="el-GR" sz="2000" b="1" dirty="0">
                <a:effectLst/>
                <a:latin typeface="Calibri" panose="020F0502020204030204" pitchFamily="34" charset="0"/>
                <a:ea typeface="Calibri" panose="020F0502020204030204" pitchFamily="34" charset="0"/>
              </a:rPr>
              <a:t>ίνδυνος</a:t>
            </a:r>
          </a:p>
          <a:p>
            <a:pPr algn="just">
              <a:lnSpc>
                <a:spcPct val="115000"/>
              </a:lnSpc>
              <a:spcAft>
                <a:spcPts val="800"/>
              </a:spcAft>
              <a:buNone/>
            </a:pPr>
            <a:r>
              <a:rPr lang="el-GR" sz="2400" dirty="0">
                <a:effectLst/>
                <a:latin typeface="Calibri" panose="020F0502020204030204" pitchFamily="34" charset="0"/>
                <a:ea typeface="Calibri" panose="020F0502020204030204" pitchFamily="34" charset="0"/>
              </a:rPr>
              <a:t>Όποιος διακινδυνεύει κάτι ερωτοτροπεί με τον κίνδυνο</a:t>
            </a:r>
          </a:p>
          <a:p>
            <a:pPr algn="just">
              <a:lnSpc>
                <a:spcPct val="115000"/>
              </a:lnSpc>
              <a:spcAft>
                <a:spcPts val="800"/>
              </a:spcAft>
              <a:buNone/>
            </a:pPr>
            <a:r>
              <a:rPr lang="el-GR" sz="2400" dirty="0">
                <a:latin typeface="Calibri" panose="020F0502020204030204" pitchFamily="34" charset="0"/>
                <a:ea typeface="Calibri" panose="020F0502020204030204" pitchFamily="34" charset="0"/>
              </a:rPr>
              <a:t>Κ</a:t>
            </a:r>
            <a:r>
              <a:rPr lang="el-GR" sz="2400" dirty="0">
                <a:effectLst/>
                <a:latin typeface="Calibri" panose="020F0502020204030204" pitchFamily="34" charset="0"/>
                <a:ea typeface="Calibri" panose="020F0502020204030204" pitchFamily="34" charset="0"/>
              </a:rPr>
              <a:t>ίνδυνος, απειλή για τα επιθυμητά αποτελέσματα</a:t>
            </a:r>
          </a:p>
          <a:p>
            <a:pPr algn="just">
              <a:lnSpc>
                <a:spcPct val="115000"/>
              </a:lnSpc>
              <a:spcAft>
                <a:spcPts val="800"/>
              </a:spcAft>
              <a:buNone/>
            </a:pPr>
            <a:r>
              <a:rPr lang="el-GR" sz="2400" dirty="0">
                <a:effectLst/>
                <a:latin typeface="Calibri" panose="020F0502020204030204" pitchFamily="34" charset="0"/>
                <a:ea typeface="Calibri" panose="020F0502020204030204" pitchFamily="34" charset="0"/>
              </a:rPr>
              <a:t>Όποιος διακινδυνεύει κατόπιν υπολογισμού έχει επίγνωση της απειλής ή των απειλών (του κινδύνου δηλαδή) που εγκυμονούντα σε κάποια ιδιαίτερη δραστηριότητα</a:t>
            </a:r>
          </a:p>
          <a:p>
            <a:pPr algn="just">
              <a:lnSpc>
                <a:spcPct val="115000"/>
              </a:lnSpc>
              <a:spcAft>
                <a:spcPts val="800"/>
              </a:spcAft>
              <a:buNone/>
            </a:pPr>
            <a:r>
              <a:rPr lang="el-GR" sz="2400" dirty="0">
                <a:latin typeface="Calibri" panose="020F0502020204030204" pitchFamily="34" charset="0"/>
                <a:ea typeface="Calibri" panose="020F0502020204030204" pitchFamily="34" charset="0"/>
              </a:rPr>
              <a:t>Β</a:t>
            </a:r>
            <a:r>
              <a:rPr lang="el-GR" sz="2400" dirty="0">
                <a:effectLst/>
                <a:latin typeface="Calibri" panose="020F0502020204030204" pitchFamily="34" charset="0"/>
                <a:ea typeface="Calibri" panose="020F0502020204030204" pitchFamily="34" charset="0"/>
              </a:rPr>
              <a:t>ρισκόμαστε σε μία κατάσταση διακινδύνευσης, δεν αναστέλλω την δραστηριότητα μου, δηλαδή έχω επίγνωση των δυσκολιών (των κινδύνων) που θα αντιμετωπίσω, αλλά αποφασίζω να διακινδυνεύσω</a:t>
            </a:r>
          </a:p>
          <a:p>
            <a:pPr algn="ctr">
              <a:lnSpc>
                <a:spcPct val="115000"/>
              </a:lnSpc>
              <a:spcAft>
                <a:spcPts val="800"/>
              </a:spcAft>
              <a:buNone/>
            </a:pPr>
            <a:r>
              <a:rPr lang="el-GR" sz="2600" dirty="0">
                <a:effectLst/>
                <a:latin typeface="Calibri" panose="020F0502020204030204" pitchFamily="34" charset="0"/>
                <a:ea typeface="Calibri" panose="020F0502020204030204" pitchFamily="34" charset="0"/>
              </a:rPr>
              <a:t>Η διακινδύνευση δεν είναι ζήτημα ατομικής δράσης</a:t>
            </a:r>
            <a:endParaRPr lang="el-GR" sz="2600" b="1" kern="100" dirty="0">
              <a:latin typeface="Calibri" panose="020F0502020204030204" pitchFamily="34" charset="0"/>
              <a:ea typeface="Calibri" panose="020F0502020204030204" pitchFamily="34" charset="0"/>
              <a:cs typeface="Calibri" panose="020F0502020204030204" pitchFamily="34" charset="0"/>
            </a:endParaRPr>
          </a:p>
          <a:p>
            <a:pPr algn="r">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274638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AE8BE-EBA8-C2B4-19CC-1EFB87818848}"/>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AFC09248-73CF-7CE7-E33F-8945F5A932D8}"/>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38</a:t>
            </a:fld>
            <a:endParaRPr lang="el-GR" altLang="el-GR" sz="1000"/>
          </a:p>
        </p:txBody>
      </p:sp>
      <p:sp>
        <p:nvSpPr>
          <p:cNvPr id="11" name="1 - Τίτλος">
            <a:extLst>
              <a:ext uri="{FF2B5EF4-FFF2-40B4-BE49-F238E27FC236}">
                <a16:creationId xmlns:a16="http://schemas.microsoft.com/office/drawing/2014/main" id="{0B0BEE4A-0C4C-3BA1-5127-F4607426309B}"/>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Αβεβαιότητα</a:t>
            </a:r>
          </a:p>
        </p:txBody>
      </p:sp>
      <p:sp>
        <p:nvSpPr>
          <p:cNvPr id="16389" name="2 - Θέση περιεχομένου">
            <a:extLst>
              <a:ext uri="{FF2B5EF4-FFF2-40B4-BE49-F238E27FC236}">
                <a16:creationId xmlns:a16="http://schemas.microsoft.com/office/drawing/2014/main" id="{A21C1D32-0C67-B97A-A5AD-F5170CA4BD57}"/>
              </a:ext>
            </a:extLst>
          </p:cNvPr>
          <p:cNvSpPr>
            <a:spLocks noGrp="1"/>
          </p:cNvSpPr>
          <p:nvPr>
            <p:ph idx="1"/>
          </p:nvPr>
        </p:nvSpPr>
        <p:spPr>
          <a:xfrm>
            <a:off x="250825" y="1398588"/>
            <a:ext cx="8642350" cy="4910137"/>
          </a:xfrm>
        </p:spPr>
        <p:txBody>
          <a:bodyPr>
            <a:normAutofit/>
          </a:bodyPr>
          <a:lstStyle/>
          <a:p>
            <a:pPr algn="just">
              <a:lnSpc>
                <a:spcPct val="115000"/>
              </a:lnSpc>
              <a:spcAft>
                <a:spcPts val="800"/>
              </a:spcAft>
              <a:buNone/>
            </a:pPr>
            <a:r>
              <a:rPr lang="el-GR" sz="2000" b="1" dirty="0">
                <a:latin typeface="Calibri" panose="020F0502020204030204" pitchFamily="34" charset="0"/>
                <a:ea typeface="Calibri" panose="020F0502020204030204" pitchFamily="34" charset="0"/>
              </a:rPr>
              <a:t>Δ</a:t>
            </a:r>
            <a:r>
              <a:rPr lang="el-GR" sz="2000" b="1" dirty="0">
                <a:effectLst/>
                <a:latin typeface="Calibri" panose="020F0502020204030204" pitchFamily="34" charset="0"/>
                <a:ea typeface="Calibri" panose="020F0502020204030204" pitchFamily="34" charset="0"/>
              </a:rPr>
              <a:t>ιακινδύνευση # </a:t>
            </a:r>
            <a:r>
              <a:rPr lang="el-GR" sz="2000" b="1" dirty="0">
                <a:latin typeface="Calibri" panose="020F0502020204030204" pitchFamily="34" charset="0"/>
                <a:ea typeface="Calibri" panose="020F0502020204030204" pitchFamily="34" charset="0"/>
              </a:rPr>
              <a:t>Κ</a:t>
            </a:r>
            <a:r>
              <a:rPr lang="el-GR" sz="2000" b="1" dirty="0">
                <a:effectLst/>
                <a:latin typeface="Calibri" panose="020F0502020204030204" pitchFamily="34" charset="0"/>
                <a:ea typeface="Calibri" panose="020F0502020204030204" pitchFamily="34" charset="0"/>
              </a:rPr>
              <a:t>ίνδυνος</a:t>
            </a:r>
          </a:p>
          <a:p>
            <a:pPr algn="just">
              <a:lnSpc>
                <a:spcPct val="115000"/>
              </a:lnSpc>
              <a:spcAft>
                <a:spcPts val="800"/>
              </a:spcAft>
              <a:buNone/>
            </a:pPr>
            <a:r>
              <a:rPr lang="el-GR" sz="2800" b="1" dirty="0">
                <a:effectLst/>
                <a:latin typeface="Calibri" panose="020F0502020204030204" pitchFamily="34" charset="0"/>
                <a:ea typeface="Calibri" panose="020F0502020204030204" pitchFamily="34" charset="0"/>
              </a:rPr>
              <a:t>Η εμπειρία της ασφάλειας στηρίζεται στην ισορροπία εμπιστοσύνης και αποδεκτής διακινδύνευσης. </a:t>
            </a:r>
          </a:p>
          <a:p>
            <a:pPr algn="just">
              <a:lnSpc>
                <a:spcPct val="115000"/>
              </a:lnSpc>
              <a:spcAft>
                <a:spcPts val="800"/>
              </a:spcAft>
              <a:buNone/>
            </a:pPr>
            <a:r>
              <a:rPr lang="el-GR" sz="2800" b="1" dirty="0">
                <a:effectLst/>
                <a:latin typeface="Calibri" panose="020F0502020204030204" pitchFamily="34" charset="0"/>
                <a:ea typeface="Calibri" panose="020F0502020204030204" pitchFamily="34" charset="0"/>
              </a:rPr>
              <a:t>Διακινδύνευση και εμπιστοσύνης είναι συνυφασμένες</a:t>
            </a:r>
          </a:p>
          <a:p>
            <a:pPr algn="just">
              <a:lnSpc>
                <a:spcPct val="115000"/>
              </a:lnSpc>
              <a:spcAft>
                <a:spcPts val="800"/>
              </a:spcAft>
              <a:buNone/>
            </a:pPr>
            <a:r>
              <a:rPr lang="el-GR" sz="2800" b="1" dirty="0">
                <a:effectLst/>
                <a:latin typeface="Calibri" panose="020F0502020204030204" pitchFamily="34" charset="0"/>
                <a:ea typeface="Calibri" panose="020F0502020204030204" pitchFamily="34" charset="0"/>
              </a:rPr>
              <a:t> </a:t>
            </a:r>
            <a:r>
              <a:rPr lang="el-GR" sz="2800" b="1" dirty="0">
                <a:latin typeface="Calibri" panose="020F0502020204030204" pitchFamily="34" charset="0"/>
                <a:ea typeface="Calibri" panose="020F0502020204030204" pitchFamily="34" charset="0"/>
              </a:rPr>
              <a:t>Η</a:t>
            </a:r>
            <a:r>
              <a:rPr lang="el-GR" sz="2800" b="1" dirty="0">
                <a:effectLst/>
                <a:latin typeface="Calibri" panose="020F0502020204030204" pitchFamily="34" charset="0"/>
                <a:ea typeface="Calibri" panose="020F0502020204030204" pitchFamily="34" charset="0"/>
              </a:rPr>
              <a:t> εμπιστοσύνη αποσκοπεί στην μείωση ή στην ελαχιστοποίηση των κινδύνων στους οποίους υπόκεινται κάποια ιδιαίτερα είδη δραστηριότητας</a:t>
            </a:r>
          </a:p>
          <a:p>
            <a:pPr algn="ctr">
              <a:lnSpc>
                <a:spcPct val="115000"/>
              </a:lnSpc>
              <a:spcAft>
                <a:spcPts val="800"/>
              </a:spcAft>
              <a:buNone/>
            </a:pPr>
            <a:r>
              <a:rPr lang="el-GR" sz="1800" b="1" dirty="0">
                <a:highlight>
                  <a:srgbClr val="FFFF00"/>
                </a:highlight>
                <a:latin typeface="Calibri" panose="020F0502020204030204" pitchFamily="34" charset="0"/>
                <a:ea typeface="Calibri" panose="020F0502020204030204" pitchFamily="34" charset="0"/>
              </a:rPr>
              <a:t>Α</a:t>
            </a:r>
            <a:r>
              <a:rPr lang="el-GR" sz="1800" b="1" dirty="0">
                <a:effectLst/>
                <a:highlight>
                  <a:srgbClr val="FFFF00"/>
                </a:highlight>
                <a:latin typeface="Calibri" panose="020F0502020204030204" pitchFamily="34" charset="0"/>
                <a:ea typeface="Calibri" panose="020F0502020204030204" pitchFamily="34" charset="0"/>
              </a:rPr>
              <a:t>ποδεκτή διακινδύνευση = ελαχιστοποίηση του κινδύνου = περιορισμός αβεβαιότητας</a:t>
            </a:r>
          </a:p>
          <a:p>
            <a:pPr algn="r">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304933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E949B-A851-12E0-FF87-23EBF80F8E95}"/>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816144A9-3609-85D9-2D62-47AB81362A90}"/>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39</a:t>
            </a:fld>
            <a:endParaRPr lang="el-GR" altLang="el-GR" sz="1000"/>
          </a:p>
        </p:txBody>
      </p:sp>
      <p:sp>
        <p:nvSpPr>
          <p:cNvPr id="11" name="1 - Τίτλος">
            <a:extLst>
              <a:ext uri="{FF2B5EF4-FFF2-40B4-BE49-F238E27FC236}">
                <a16:creationId xmlns:a16="http://schemas.microsoft.com/office/drawing/2014/main" id="{7E058153-EBF1-F6F3-5505-C2403A162BD3}"/>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Μορφές διακινδύνευσης</a:t>
            </a:r>
          </a:p>
        </p:txBody>
      </p:sp>
      <p:sp>
        <p:nvSpPr>
          <p:cNvPr id="16389" name="2 - Θέση περιεχομένου">
            <a:extLst>
              <a:ext uri="{FF2B5EF4-FFF2-40B4-BE49-F238E27FC236}">
                <a16:creationId xmlns:a16="http://schemas.microsoft.com/office/drawing/2014/main" id="{15740823-CFC4-B6AC-C98F-884A505A934A}"/>
              </a:ext>
            </a:extLst>
          </p:cNvPr>
          <p:cNvSpPr>
            <a:spLocks noGrp="1"/>
          </p:cNvSpPr>
          <p:nvPr>
            <p:ph idx="1"/>
          </p:nvPr>
        </p:nvSpPr>
        <p:spPr>
          <a:xfrm>
            <a:off x="250825" y="1398588"/>
            <a:ext cx="8642350" cy="4910137"/>
          </a:xfrm>
        </p:spPr>
        <p:txBody>
          <a:bodyPr>
            <a:normAutofit fontScale="92500" lnSpcReduction="20000"/>
          </a:bodyPr>
          <a:lstStyle/>
          <a:p>
            <a:pPr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1. </a:t>
            </a:r>
            <a:r>
              <a:rPr lang="el-GR" sz="2200" i="1" kern="100" dirty="0">
                <a:effectLst/>
                <a:latin typeface="Calibri" panose="020F0502020204030204" pitchFamily="34" charset="0"/>
                <a:ea typeface="Calibri" panose="020F0502020204030204" pitchFamily="34" charset="0"/>
                <a:cs typeface="Calibri" panose="020F0502020204030204" pitchFamily="34" charset="0"/>
              </a:rPr>
              <a:t>Παγκοσμιοποίηση της διακινδύνευσης </a:t>
            </a:r>
            <a:r>
              <a:rPr lang="el-GR" sz="2200" kern="100" dirty="0">
                <a:effectLst/>
                <a:latin typeface="Calibri" panose="020F0502020204030204" pitchFamily="34" charset="0"/>
                <a:ea typeface="Calibri" panose="020F0502020204030204" pitchFamily="34" charset="0"/>
                <a:cs typeface="Calibri" panose="020F0502020204030204" pitchFamily="34" charset="0"/>
              </a:rPr>
              <a:t>υπό την έννοια της</a:t>
            </a:r>
            <a:r>
              <a:rPr lang="el-GR" sz="2200" i="1" kern="100" dirty="0">
                <a:effectLst/>
                <a:latin typeface="Calibri" panose="020F0502020204030204" pitchFamily="34" charset="0"/>
                <a:ea typeface="Calibri" panose="020F0502020204030204" pitchFamily="34" charset="0"/>
                <a:cs typeface="Calibri" panose="020F0502020204030204" pitchFamily="34" charset="0"/>
              </a:rPr>
              <a:t> έντασης</a:t>
            </a:r>
            <a:r>
              <a:rPr lang="el-GR" sz="2200" kern="100" dirty="0">
                <a:effectLst/>
                <a:latin typeface="Calibri" panose="020F0502020204030204" pitchFamily="34" charset="0"/>
                <a:ea typeface="Calibri" panose="020F0502020204030204" pitchFamily="34" charset="0"/>
                <a:cs typeface="Calibri" panose="020F0502020204030204" pitchFamily="34" charset="0"/>
              </a:rPr>
              <a:t>: όπως, ο πυρηνικό πόλεμος είναι δυνατόν να θέσει σε κίνδυνο την επιβίωση του ανθρώπινου είδους</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2. </a:t>
            </a:r>
            <a:r>
              <a:rPr lang="el-GR" sz="2200" i="1" kern="100" dirty="0">
                <a:effectLst/>
                <a:latin typeface="Calibri" panose="020F0502020204030204" pitchFamily="34" charset="0"/>
                <a:ea typeface="Calibri" panose="020F0502020204030204" pitchFamily="34" charset="0"/>
                <a:cs typeface="Calibri" panose="020F0502020204030204" pitchFamily="34" charset="0"/>
              </a:rPr>
              <a:t>Παγκοσμιοποίηση της διακινδύνευσης</a:t>
            </a:r>
            <a:r>
              <a:rPr lang="el-GR" sz="2200" kern="100" dirty="0">
                <a:effectLst/>
                <a:latin typeface="Calibri" panose="020F0502020204030204" pitchFamily="34" charset="0"/>
                <a:ea typeface="Calibri" panose="020F0502020204030204" pitchFamily="34" charset="0"/>
                <a:cs typeface="Calibri" panose="020F0502020204030204" pitchFamily="34" charset="0"/>
              </a:rPr>
              <a:t> υπό την έννοια του </a:t>
            </a:r>
            <a:r>
              <a:rPr lang="el-GR" sz="2200" i="1" kern="100" dirty="0">
                <a:effectLst/>
                <a:latin typeface="Calibri" panose="020F0502020204030204" pitchFamily="34" charset="0"/>
                <a:ea typeface="Calibri" panose="020F0502020204030204" pitchFamily="34" charset="0"/>
                <a:cs typeface="Calibri" panose="020F0502020204030204" pitchFamily="34" charset="0"/>
              </a:rPr>
              <a:t>εκτεταμένου αριθμού συμβάντων</a:t>
            </a:r>
            <a:r>
              <a:rPr lang="el-GR" sz="2200" kern="100" dirty="0">
                <a:effectLst/>
                <a:latin typeface="Calibri" panose="020F0502020204030204" pitchFamily="34" charset="0"/>
                <a:ea typeface="Calibri" panose="020F0502020204030204" pitchFamily="34" charset="0"/>
                <a:cs typeface="Calibri" panose="020F0502020204030204" pitchFamily="34" charset="0"/>
              </a:rPr>
              <a:t> που επηρεάζουν τον καθένα ή εν πάση περίπτωση μεγάλες μάζες ανθρώπων στον πλανήτη: όπως, αλλαγές στον παγκόσμιο καταμερισμό εργασίας</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3. Διακινδύνευση που εκπηγάζει από το </a:t>
            </a:r>
            <a:r>
              <a:rPr lang="el-GR" sz="2200" i="1" kern="100" dirty="0">
                <a:effectLst/>
                <a:latin typeface="Calibri" panose="020F0502020204030204" pitchFamily="34" charset="0"/>
                <a:ea typeface="Calibri" panose="020F0502020204030204" pitchFamily="34" charset="0"/>
                <a:cs typeface="Calibri" panose="020F0502020204030204" pitchFamily="34" charset="0"/>
              </a:rPr>
              <a:t>δημιουργημένο περιβάλλον</a:t>
            </a:r>
            <a:r>
              <a:rPr lang="el-GR" sz="2200" kern="100" dirty="0">
                <a:effectLst/>
                <a:latin typeface="Calibri" panose="020F0502020204030204" pitchFamily="34" charset="0"/>
                <a:ea typeface="Calibri" panose="020F0502020204030204" pitchFamily="34" charset="0"/>
                <a:cs typeface="Calibri" panose="020F0502020204030204" pitchFamily="34" charset="0"/>
              </a:rPr>
              <a:t> ή στην </a:t>
            </a:r>
            <a:r>
              <a:rPr lang="el-GR" sz="2200" i="1" kern="100" dirty="0" err="1">
                <a:effectLst/>
                <a:latin typeface="Calibri" panose="020F0502020204030204" pitchFamily="34" charset="0"/>
                <a:ea typeface="Calibri" panose="020F0502020204030204" pitchFamily="34" charset="0"/>
                <a:cs typeface="Calibri" panose="020F0502020204030204" pitchFamily="34" charset="0"/>
              </a:rPr>
              <a:t>εκκοινωνισμένη</a:t>
            </a:r>
            <a:r>
              <a:rPr lang="el-GR" sz="2200" i="1" kern="100" dirty="0">
                <a:effectLst/>
                <a:latin typeface="Calibri" panose="020F0502020204030204" pitchFamily="34" charset="0"/>
                <a:ea typeface="Calibri" panose="020F0502020204030204" pitchFamily="34" charset="0"/>
                <a:cs typeface="Calibri" panose="020F0502020204030204" pitchFamily="34" charset="0"/>
              </a:rPr>
              <a:t> φύση</a:t>
            </a:r>
            <a:r>
              <a:rPr lang="el-GR" sz="2200" kern="100" dirty="0">
                <a:effectLst/>
                <a:latin typeface="Calibri" panose="020F0502020204030204" pitchFamily="34" charset="0"/>
                <a:ea typeface="Calibri" panose="020F0502020204030204" pitchFamily="34" charset="0"/>
                <a:cs typeface="Calibri" panose="020F0502020204030204" pitchFamily="34" charset="0"/>
              </a:rPr>
              <a:t>: η έγχυση της ανθρώπινης γνώσης στο υλικό περιβάλλον</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4. Η ανάπτυξη </a:t>
            </a:r>
            <a:r>
              <a:rPr lang="el-GR" sz="2200" i="1" kern="100" dirty="0">
                <a:effectLst/>
                <a:latin typeface="Calibri" panose="020F0502020204030204" pitchFamily="34" charset="0"/>
                <a:ea typeface="Calibri" panose="020F0502020204030204" pitchFamily="34" charset="0"/>
                <a:cs typeface="Calibri" panose="020F0502020204030204" pitchFamily="34" charset="0"/>
              </a:rPr>
              <a:t>πλαισίων θεσπισμένης διακινδύνευσης</a:t>
            </a:r>
            <a:r>
              <a:rPr lang="el-GR" sz="2200" kern="100" dirty="0">
                <a:effectLst/>
                <a:latin typeface="Calibri" panose="020F0502020204030204" pitchFamily="34" charset="0"/>
                <a:ea typeface="Calibri" panose="020F0502020204030204" pitchFamily="34" charset="0"/>
                <a:cs typeface="Calibri" panose="020F0502020204030204" pitchFamily="34" charset="0"/>
              </a:rPr>
              <a:t> που επηρεάζουν τις ζωτικές ευκαιρίες εκατομμυρίων : όπως, επενδυτικές αγορές. </a:t>
            </a:r>
          </a:p>
          <a:p>
            <a:pPr marL="0" indent="0" algn="ctr">
              <a:lnSpc>
                <a:spcPct val="115000"/>
              </a:lnSpc>
              <a:spcAft>
                <a:spcPts val="800"/>
              </a:spcAft>
              <a:buNone/>
            </a:pPr>
            <a:r>
              <a:rPr lang="el-GR" sz="2200" b="1" dirty="0">
                <a:latin typeface="Calibri" panose="020F0502020204030204" pitchFamily="34" charset="0"/>
                <a:ea typeface="Calibri" panose="020F0502020204030204" pitchFamily="34" charset="0"/>
              </a:rPr>
              <a:t>Που </a:t>
            </a:r>
            <a:r>
              <a:rPr lang="el-GR" sz="2200" b="1" dirty="0">
                <a:effectLst/>
                <a:latin typeface="Calibri" panose="020F0502020204030204" pitchFamily="34" charset="0"/>
                <a:ea typeface="Calibri" panose="020F0502020204030204" pitchFamily="34" charset="0"/>
              </a:rPr>
              <a:t>άλλαξαν την αντικειμενική κατανομή των ειδών διακινδύνευσης</a:t>
            </a:r>
            <a:endParaRPr lang="el-GR" sz="22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sz="2000" b="1" dirty="0">
              <a:effectLst/>
              <a:latin typeface="Calibri" panose="020F0502020204030204" pitchFamily="34" charset="0"/>
              <a:ea typeface="Calibri" panose="020F0502020204030204" pitchFamily="34" charset="0"/>
            </a:endParaRPr>
          </a:p>
          <a:p>
            <a:pPr algn="r">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66962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6ADD6-58B1-022A-E8B9-E3014FFCE460}"/>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6331DA11-BEDA-CC57-7A82-87E8EE988B5F}"/>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4</a:t>
            </a:fld>
            <a:endParaRPr lang="el-GR" altLang="el-GR" sz="1000"/>
          </a:p>
        </p:txBody>
      </p:sp>
      <p:sp>
        <p:nvSpPr>
          <p:cNvPr id="11" name="1 - Τίτλος">
            <a:extLst>
              <a:ext uri="{FF2B5EF4-FFF2-40B4-BE49-F238E27FC236}">
                <a16:creationId xmlns:a16="http://schemas.microsoft.com/office/drawing/2014/main" id="{A893734F-30DB-57DB-83B7-2C4BD22B683D}"/>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Τύποι Ηγεσίας</a:t>
            </a:r>
          </a:p>
        </p:txBody>
      </p:sp>
      <p:sp>
        <p:nvSpPr>
          <p:cNvPr id="16389" name="2 - Θέση περιεχομένου">
            <a:extLst>
              <a:ext uri="{FF2B5EF4-FFF2-40B4-BE49-F238E27FC236}">
                <a16:creationId xmlns:a16="http://schemas.microsoft.com/office/drawing/2014/main" id="{AA3D198F-5DF9-48E8-C947-8BD08E0ECC4A}"/>
              </a:ext>
            </a:extLst>
          </p:cNvPr>
          <p:cNvSpPr>
            <a:spLocks noGrp="1"/>
          </p:cNvSpPr>
          <p:nvPr>
            <p:ph idx="1"/>
          </p:nvPr>
        </p:nvSpPr>
        <p:spPr>
          <a:xfrm>
            <a:off x="250825" y="1398588"/>
            <a:ext cx="8642350" cy="4910137"/>
          </a:xfrm>
        </p:spPr>
        <p:txBody>
          <a:bodyPr>
            <a:normAutofit/>
          </a:bodyPr>
          <a:lstStyle/>
          <a:p>
            <a:pPr marL="342900" lvl="0" indent="-342900" algn="just">
              <a:lnSpc>
                <a:spcPct val="115000"/>
              </a:lnSpc>
              <a:buFont typeface="Symbol" panose="05050102010706020507" pitchFamily="18" charset="2"/>
              <a:buChar char=""/>
            </a:pPr>
            <a:r>
              <a:rPr lang="el-GR" sz="2800" kern="100" dirty="0">
                <a:effectLst/>
                <a:latin typeface="Calibri" panose="020F0502020204030204" pitchFamily="34" charset="0"/>
                <a:ea typeface="Calibri" panose="020F0502020204030204" pitchFamily="34" charset="0"/>
                <a:cs typeface="Calibri" panose="020F0502020204030204" pitchFamily="34" charset="0"/>
              </a:rPr>
              <a:t>Αυταρχική: αυστηροί κανόνες απουσία πρωτοβουλία </a:t>
            </a:r>
          </a:p>
          <a:p>
            <a:pPr marL="0" lvl="0" indent="0" algn="just">
              <a:lnSpc>
                <a:spcPct val="115000"/>
              </a:lnSpc>
              <a:buNone/>
            </a:pP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2800" kern="100" dirty="0">
                <a:effectLst/>
                <a:latin typeface="Calibri" panose="020F0502020204030204" pitchFamily="34" charset="0"/>
                <a:ea typeface="Calibri" panose="020F0502020204030204" pitchFamily="34" charset="0"/>
                <a:cs typeface="Calibri" panose="020F0502020204030204" pitchFamily="34" charset="0"/>
              </a:rPr>
              <a:t>Δημοκρατική: συμμετοχική, οργανωτική ευελιξία</a:t>
            </a:r>
          </a:p>
          <a:p>
            <a:pPr marL="342900" lvl="0" indent="-342900" algn="just">
              <a:lnSpc>
                <a:spcPct val="115000"/>
              </a:lnSpc>
              <a:buFont typeface="Symbol" panose="05050102010706020507" pitchFamily="18" charset="2"/>
              <a:buChar char=""/>
            </a:pP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l-GR" sz="2800" kern="100" dirty="0">
                <a:effectLst/>
                <a:latin typeface="Calibri" panose="020F0502020204030204" pitchFamily="34" charset="0"/>
                <a:ea typeface="Calibri" panose="020F0502020204030204" pitchFamily="34" charset="0"/>
                <a:cs typeface="Calibri" panose="020F0502020204030204" pitchFamily="34" charset="0"/>
              </a:rPr>
              <a:t>Φιλελεύθερη: ελάχιστη δομή, κανόνες χαλαροί  και σχέσεων εμπιστοσύνης</a:t>
            </a:r>
            <a:endParaRPr lang="el-GR" altLang="el-GR" sz="2800" dirty="0"/>
          </a:p>
          <a:p>
            <a:pPr eaLnBrk="1" hangingPunct="1"/>
            <a:endParaRPr lang="el-GR" altLang="el-GR" dirty="0"/>
          </a:p>
        </p:txBody>
      </p:sp>
    </p:spTree>
    <p:extLst>
      <p:ext uri="{BB962C8B-B14F-4D97-AF65-F5344CB8AC3E}">
        <p14:creationId xmlns:p14="http://schemas.microsoft.com/office/powerpoint/2010/main" val="33186093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ECFC2-4352-A150-F37E-C5499FD5594A}"/>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8F01525C-9C83-FABF-C8DD-1AEF0DD323B0}"/>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40</a:t>
            </a:fld>
            <a:endParaRPr lang="el-GR" altLang="el-GR" sz="1000"/>
          </a:p>
        </p:txBody>
      </p:sp>
      <p:sp>
        <p:nvSpPr>
          <p:cNvPr id="11" name="1 - Τίτλος">
            <a:extLst>
              <a:ext uri="{FF2B5EF4-FFF2-40B4-BE49-F238E27FC236}">
                <a16:creationId xmlns:a16="http://schemas.microsoft.com/office/drawing/2014/main" id="{E5D951D4-4592-16BA-7E6A-C3B0163A0044}"/>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Μορφές διακινδύνευσης</a:t>
            </a:r>
          </a:p>
        </p:txBody>
      </p:sp>
      <p:sp>
        <p:nvSpPr>
          <p:cNvPr id="16389" name="2 - Θέση περιεχομένου">
            <a:extLst>
              <a:ext uri="{FF2B5EF4-FFF2-40B4-BE49-F238E27FC236}">
                <a16:creationId xmlns:a16="http://schemas.microsoft.com/office/drawing/2014/main" id="{C134E6F8-8369-B67E-2C14-DAEBBC97FECB}"/>
              </a:ext>
            </a:extLst>
          </p:cNvPr>
          <p:cNvSpPr>
            <a:spLocks noGrp="1"/>
          </p:cNvSpPr>
          <p:nvPr>
            <p:ph idx="1"/>
          </p:nvPr>
        </p:nvSpPr>
        <p:spPr>
          <a:xfrm>
            <a:off x="250825" y="1398588"/>
            <a:ext cx="8642350" cy="4910137"/>
          </a:xfrm>
        </p:spPr>
        <p:txBody>
          <a:bodyPr>
            <a:normAutofit fontScale="92500" lnSpcReduction="10000"/>
          </a:bodyPr>
          <a:lstStyle/>
          <a:p>
            <a:pPr algn="just">
              <a:lnSpc>
                <a:spcPct val="115000"/>
              </a:lnSpc>
              <a:spcAft>
                <a:spcPts val="800"/>
              </a:spcAft>
              <a:buNone/>
            </a:pPr>
            <a:endParaRPr lang="el-GR" sz="2400"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5. Επίγνωση της </a:t>
            </a:r>
            <a:r>
              <a:rPr lang="el-GR" sz="2400" i="1" kern="100" dirty="0">
                <a:effectLst/>
                <a:latin typeface="Calibri" panose="020F0502020204030204" pitchFamily="34" charset="0"/>
                <a:ea typeface="Calibri" panose="020F0502020204030204" pitchFamily="34" charset="0"/>
                <a:cs typeface="Calibri" panose="020F0502020204030204" pitchFamily="34" charset="0"/>
              </a:rPr>
              <a:t>διακινδύνευσης ως διακινδύνευσης</a:t>
            </a:r>
            <a:r>
              <a:rPr lang="el-GR" sz="2400" kern="100" dirty="0">
                <a:effectLst/>
                <a:latin typeface="Calibri" panose="020F0502020204030204" pitchFamily="34" charset="0"/>
                <a:ea typeface="Calibri" panose="020F0502020204030204" pitchFamily="34" charset="0"/>
                <a:cs typeface="Calibri" panose="020F0502020204030204" pitchFamily="34" charset="0"/>
              </a:rPr>
              <a:t>: τα «κενά των γνώσεων» σε περιπτώσεις διακινδύνευσης δεν είναι δυνατόν να μετατραπούν σε «βεβαιότητες» μέσω θρησκευτικής ή μαγικής γνώσης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6. </a:t>
            </a:r>
            <a:r>
              <a:rPr lang="el-GR" sz="2400" i="1" kern="100" dirty="0">
                <a:effectLst/>
                <a:latin typeface="Calibri" panose="020F0502020204030204" pitchFamily="34" charset="0"/>
                <a:ea typeface="Calibri" panose="020F0502020204030204" pitchFamily="34" charset="0"/>
                <a:cs typeface="Calibri" panose="020F0502020204030204" pitchFamily="34" charset="0"/>
              </a:rPr>
              <a:t>Η διαδεδομένη επίγνωση της διακινδύνευσης</a:t>
            </a:r>
            <a:r>
              <a:rPr lang="el-GR" sz="2400" kern="100" dirty="0">
                <a:effectLst/>
                <a:latin typeface="Calibri" panose="020F0502020204030204" pitchFamily="34" charset="0"/>
                <a:ea typeface="Calibri" panose="020F0502020204030204" pitchFamily="34" charset="0"/>
                <a:cs typeface="Calibri" panose="020F0502020204030204" pitchFamily="34" charset="0"/>
              </a:rPr>
              <a:t> : πολλοί από τους κινδύνους που αντιμετωπίζουμε είναι γνωστοί στο ευρύτερο κοινό.</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7. </a:t>
            </a:r>
            <a:r>
              <a:rPr lang="el-GR" sz="2400" i="1" kern="100" dirty="0">
                <a:effectLst/>
                <a:latin typeface="Calibri" panose="020F0502020204030204" pitchFamily="34" charset="0"/>
                <a:ea typeface="Calibri" panose="020F0502020204030204" pitchFamily="34" charset="0"/>
                <a:cs typeface="Calibri" panose="020F0502020204030204" pitchFamily="34" charset="0"/>
              </a:rPr>
              <a:t>Επίγνωση των ορίων της ειδημοσύνης</a:t>
            </a:r>
            <a:r>
              <a:rPr lang="el-GR" sz="2400" kern="100" dirty="0">
                <a:effectLst/>
                <a:latin typeface="Calibri" panose="020F0502020204030204" pitchFamily="34" charset="0"/>
                <a:ea typeface="Calibri" panose="020F0502020204030204" pitchFamily="34" charset="0"/>
                <a:cs typeface="Calibri" panose="020F0502020204030204" pitchFamily="34" charset="0"/>
              </a:rPr>
              <a:t>: κανένα ειδικευμένο σύστημα δεν είναι εξολοκλήρου ειδικευμένο ως προς τις συνέπειες που προκύπτουν από την αποδοχή των ειδικών αρχών.</a:t>
            </a:r>
          </a:p>
          <a:p>
            <a:pPr algn="just">
              <a:lnSpc>
                <a:spcPct val="115000"/>
              </a:lnSpc>
              <a:spcAft>
                <a:spcPts val="800"/>
              </a:spcAft>
            </a:pPr>
            <a:endParaRPr lang="el-GR" sz="2400" kern="100" dirty="0">
              <a:latin typeface="Calibri" panose="020F0502020204030204" pitchFamily="34" charset="0"/>
              <a:ea typeface="Calibri" panose="020F0502020204030204" pitchFamily="34" charset="0"/>
              <a:cs typeface="Calibri" panose="020F0502020204030204" pitchFamily="34" charset="0"/>
            </a:endParaRPr>
          </a:p>
          <a:p>
            <a:pPr marL="0" indent="0" algn="ctr">
              <a:lnSpc>
                <a:spcPct val="115000"/>
              </a:lnSpc>
              <a:spcAft>
                <a:spcPts val="800"/>
              </a:spcAft>
              <a:buNone/>
            </a:pPr>
            <a:r>
              <a:rPr lang="el-GR" sz="2400" b="1" dirty="0">
                <a:effectLst/>
                <a:latin typeface="Calibri" panose="020F0502020204030204" pitchFamily="34" charset="0"/>
                <a:ea typeface="Calibri" panose="020F0502020204030204" pitchFamily="34" charset="0"/>
              </a:rPr>
              <a:t>Που μετέβαλαν την εμπειρία της διακινδύνευσης</a:t>
            </a:r>
            <a:endParaRPr lang="el-GR"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sz="2000" b="1" dirty="0">
              <a:effectLst/>
              <a:latin typeface="Calibri" panose="020F0502020204030204" pitchFamily="34" charset="0"/>
              <a:ea typeface="Calibri" panose="020F0502020204030204" pitchFamily="34" charset="0"/>
            </a:endParaRPr>
          </a:p>
          <a:p>
            <a:pPr algn="r">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050934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6A053-E127-77DA-31EC-3F4E850327DE}"/>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AD080E0A-C953-54BD-B0B9-317A0CE56C0A}"/>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41</a:t>
            </a:fld>
            <a:endParaRPr lang="el-GR" altLang="el-GR" sz="1000"/>
          </a:p>
        </p:txBody>
      </p:sp>
      <p:sp>
        <p:nvSpPr>
          <p:cNvPr id="11" name="1 - Τίτλος">
            <a:extLst>
              <a:ext uri="{FF2B5EF4-FFF2-40B4-BE49-F238E27FC236}">
                <a16:creationId xmlns:a16="http://schemas.microsoft.com/office/drawing/2014/main" id="{42141EEF-4B36-E1AC-E98A-60323FC8AA43}"/>
              </a:ext>
            </a:extLst>
          </p:cNvPr>
          <p:cNvSpPr>
            <a:spLocks noGrp="1"/>
          </p:cNvSpPr>
          <p:nvPr>
            <p:ph type="title"/>
          </p:nvPr>
        </p:nvSpPr>
        <p:spPr>
          <a:xfrm>
            <a:off x="250825" y="260350"/>
            <a:ext cx="8642350" cy="993775"/>
          </a:xfrm>
          <a:solidFill>
            <a:schemeClr val="accent6"/>
          </a:solidFill>
        </p:spPr>
        <p:txBody>
          <a:bodyPr>
            <a:normAutofit fontScale="90000"/>
          </a:bodyPr>
          <a:lstStyle/>
          <a:p>
            <a:pPr algn="ctr" eaLnBrk="1" hangingPunct="1">
              <a:defRPr/>
            </a:pPr>
            <a:r>
              <a:rPr lang="el-GR" b="1" dirty="0"/>
              <a:t>Αβεβαιότητα </a:t>
            </a:r>
            <a:br>
              <a:rPr lang="el-GR" b="1" dirty="0"/>
            </a:br>
            <a:r>
              <a:rPr lang="el-GR" sz="4000" b="1" dirty="0"/>
              <a:t>επιχειρηματικό περιβάλλον</a:t>
            </a:r>
          </a:p>
        </p:txBody>
      </p:sp>
      <p:sp>
        <p:nvSpPr>
          <p:cNvPr id="16389" name="2 - Θέση περιεχομένου">
            <a:extLst>
              <a:ext uri="{FF2B5EF4-FFF2-40B4-BE49-F238E27FC236}">
                <a16:creationId xmlns:a16="http://schemas.microsoft.com/office/drawing/2014/main" id="{FD25C0D9-1E04-CE96-FADC-0208D0135003}"/>
              </a:ext>
            </a:extLst>
          </p:cNvPr>
          <p:cNvSpPr>
            <a:spLocks noGrp="1"/>
          </p:cNvSpPr>
          <p:nvPr>
            <p:ph idx="1"/>
          </p:nvPr>
        </p:nvSpPr>
        <p:spPr>
          <a:xfrm>
            <a:off x="250825" y="1398588"/>
            <a:ext cx="8642350" cy="4910137"/>
          </a:xfrm>
        </p:spPr>
        <p:txBody>
          <a:bodyPr>
            <a:normAutofit fontScale="92500" lnSpcReduction="20000"/>
          </a:bodyPr>
          <a:lstStyle/>
          <a:p>
            <a:pPr marL="0" indent="0" algn="ctr">
              <a:lnSpc>
                <a:spcPct val="115000"/>
              </a:lnSpc>
              <a:spcAft>
                <a:spcPts val="800"/>
              </a:spcAft>
              <a:buNone/>
            </a:pPr>
            <a:r>
              <a:rPr lang="el-GR" sz="2200" dirty="0">
                <a:effectLst/>
                <a:highlight>
                  <a:srgbClr val="FFFF00"/>
                </a:highlight>
                <a:latin typeface="Calibri" panose="020F0502020204030204" pitchFamily="34" charset="0"/>
                <a:ea typeface="Calibri" panose="020F0502020204030204" pitchFamily="34" charset="0"/>
              </a:rPr>
              <a:t>Η αβεβαιότητα είναι η περίπτωση (και όχι η κατάσταση)</a:t>
            </a:r>
          </a:p>
          <a:p>
            <a:pPr marL="0" indent="0">
              <a:lnSpc>
                <a:spcPct val="115000"/>
              </a:lnSpc>
              <a:spcAft>
                <a:spcPts val="800"/>
              </a:spcAft>
              <a:buNone/>
            </a:pPr>
            <a:r>
              <a:rPr lang="el-GR" sz="2200" b="1" dirty="0">
                <a:latin typeface="Calibri" panose="020F0502020204030204" pitchFamily="34" charset="0"/>
                <a:ea typeface="Calibri" panose="020F0502020204030204" pitchFamily="34" charset="0"/>
              </a:rPr>
              <a:t>Πηγές:</a:t>
            </a:r>
            <a:endParaRPr lang="el-GR" sz="2200" b="1" dirty="0">
              <a:effectLst/>
              <a:latin typeface="Calibri" panose="020F0502020204030204" pitchFamily="34" charset="0"/>
              <a:ea typeface="Calibri" panose="020F0502020204030204" pitchFamily="34" charset="0"/>
            </a:endParaRPr>
          </a:p>
          <a:p>
            <a:pPr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Ελλιπής πληροφόρηση ή και η ανακρίβεια των πληροφοριών </a:t>
            </a:r>
          </a:p>
          <a:p>
            <a:pPr algn="just">
              <a:lnSpc>
                <a:spcPct val="115000"/>
              </a:lnSpc>
              <a:spcAft>
                <a:spcPts val="800"/>
              </a:spcAft>
              <a:buNone/>
            </a:pPr>
            <a:r>
              <a:rPr lang="el-GR" sz="2200" kern="100" dirty="0">
                <a:latin typeface="Calibri" panose="020F0502020204030204" pitchFamily="34" charset="0"/>
                <a:ea typeface="Calibri" panose="020F0502020204030204" pitchFamily="34" charset="0"/>
                <a:cs typeface="Calibri" panose="020F0502020204030204" pitchFamily="34" charset="0"/>
              </a:rPr>
              <a:t>Ο</a:t>
            </a:r>
            <a:r>
              <a:rPr lang="el-GR" sz="2200" kern="100" dirty="0">
                <a:effectLst/>
                <a:latin typeface="Calibri" panose="020F0502020204030204" pitchFamily="34" charset="0"/>
                <a:ea typeface="Calibri" panose="020F0502020204030204" pitchFamily="34" charset="0"/>
                <a:cs typeface="Calibri" panose="020F0502020204030204" pitchFamily="34" charset="0"/>
              </a:rPr>
              <a:t>ι ραγδαίες τεχνολογικές εξελίξεις και οι παράλληλη αδυναμία άμεσης προσαρμογής</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Ο χρονικός παράγοντας (το μέλλον)</a:t>
            </a:r>
          </a:p>
          <a:p>
            <a:pPr marL="0" indent="0" algn="just">
              <a:lnSpc>
                <a:spcPct val="115000"/>
              </a:lnSpc>
              <a:spcAft>
                <a:spcPts val="800"/>
              </a:spcAft>
              <a:buNone/>
            </a:pPr>
            <a:r>
              <a:rPr lang="el-GR" sz="2200" b="1" kern="100" dirty="0">
                <a:effectLst/>
                <a:latin typeface="Calibri" panose="020F0502020204030204" pitchFamily="34" charset="0"/>
                <a:ea typeface="Calibri" panose="020F0502020204030204" pitchFamily="34" charset="0"/>
                <a:cs typeface="Calibri" panose="020F0502020204030204" pitchFamily="34" charset="0"/>
              </a:rPr>
              <a:t>Περιβάλλον:</a:t>
            </a:r>
          </a:p>
          <a:p>
            <a:pPr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 Βεβαιότητας</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 Αβεβαιότητας</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 ▪ Κινδύνου</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200" kern="100" dirty="0">
                <a:effectLst/>
                <a:latin typeface="Calibri" panose="020F0502020204030204" pitchFamily="34" charset="0"/>
                <a:ea typeface="Calibri" panose="020F0502020204030204" pitchFamily="34" charset="0"/>
                <a:cs typeface="Calibri" panose="020F0502020204030204" pitchFamily="34" charset="0"/>
              </a:rPr>
              <a:t>▪ Σύγκρουσης</a:t>
            </a:r>
            <a:endParaRPr lang="el-G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el-GR" sz="24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lgn="ctr">
              <a:lnSpc>
                <a:spcPct val="115000"/>
              </a:lnSpc>
              <a:spcAft>
                <a:spcPts val="800"/>
              </a:spcAft>
              <a:buNone/>
            </a:pPr>
            <a:endParaRPr lang="el-GR"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sz="2000" b="1" dirty="0">
              <a:effectLst/>
              <a:latin typeface="Calibri" panose="020F0502020204030204" pitchFamily="34" charset="0"/>
              <a:ea typeface="Calibri" panose="020F0502020204030204" pitchFamily="34" charset="0"/>
            </a:endParaRPr>
          </a:p>
          <a:p>
            <a:pPr algn="r">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713930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A90BD-41DF-B831-4C76-A3C2156EFD5C}"/>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13328185-AC5B-AF1D-4149-F7C819677A07}"/>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42</a:t>
            </a:fld>
            <a:endParaRPr lang="el-GR" altLang="el-GR" sz="1000"/>
          </a:p>
        </p:txBody>
      </p:sp>
      <p:sp>
        <p:nvSpPr>
          <p:cNvPr id="11" name="1 - Τίτλος">
            <a:extLst>
              <a:ext uri="{FF2B5EF4-FFF2-40B4-BE49-F238E27FC236}">
                <a16:creationId xmlns:a16="http://schemas.microsoft.com/office/drawing/2014/main" id="{E11724FA-1A23-76FF-4965-5918E38D2B91}"/>
              </a:ext>
            </a:extLst>
          </p:cNvPr>
          <p:cNvSpPr>
            <a:spLocks noGrp="1"/>
          </p:cNvSpPr>
          <p:nvPr>
            <p:ph type="title"/>
          </p:nvPr>
        </p:nvSpPr>
        <p:spPr>
          <a:xfrm>
            <a:off x="250825" y="260350"/>
            <a:ext cx="8642350" cy="993775"/>
          </a:xfrm>
          <a:solidFill>
            <a:schemeClr val="accent6"/>
          </a:solidFill>
        </p:spPr>
        <p:txBody>
          <a:bodyPr>
            <a:normAutofit fontScale="90000"/>
          </a:bodyPr>
          <a:lstStyle/>
          <a:p>
            <a:pPr algn="ctr" eaLnBrk="1" hangingPunct="1">
              <a:defRPr/>
            </a:pPr>
            <a:r>
              <a:rPr lang="el-GR" b="1" dirty="0"/>
              <a:t>Αβεβαιότητα </a:t>
            </a:r>
            <a:br>
              <a:rPr lang="el-GR" b="1" dirty="0"/>
            </a:br>
            <a:r>
              <a:rPr lang="el-GR" sz="4000" b="1" dirty="0"/>
              <a:t>επιχειρηματικό περιβάλλον</a:t>
            </a:r>
          </a:p>
        </p:txBody>
      </p:sp>
      <p:sp>
        <p:nvSpPr>
          <p:cNvPr id="16389" name="2 - Θέση περιεχομένου">
            <a:extLst>
              <a:ext uri="{FF2B5EF4-FFF2-40B4-BE49-F238E27FC236}">
                <a16:creationId xmlns:a16="http://schemas.microsoft.com/office/drawing/2014/main" id="{5A4B102C-8CF5-AC18-CEB4-A34C06D371EA}"/>
              </a:ext>
            </a:extLst>
          </p:cNvPr>
          <p:cNvSpPr>
            <a:spLocks noGrp="1"/>
          </p:cNvSpPr>
          <p:nvPr>
            <p:ph idx="1"/>
          </p:nvPr>
        </p:nvSpPr>
        <p:spPr>
          <a:xfrm>
            <a:off x="250825" y="1398588"/>
            <a:ext cx="8642350" cy="4910137"/>
          </a:xfrm>
        </p:spPr>
        <p:txBody>
          <a:bodyPr>
            <a:normAutofit fontScale="70000" lnSpcReduction="20000"/>
          </a:bodyPr>
          <a:lstStyle/>
          <a:p>
            <a:pPr marL="0" indent="0" algn="ctr">
              <a:lnSpc>
                <a:spcPct val="115000"/>
              </a:lnSpc>
              <a:spcAft>
                <a:spcPts val="800"/>
              </a:spcAft>
              <a:buNone/>
            </a:pPr>
            <a:r>
              <a:rPr lang="el-GR" sz="2800" dirty="0">
                <a:effectLst/>
                <a:highlight>
                  <a:srgbClr val="FFFF00"/>
                </a:highlight>
                <a:latin typeface="Calibri" panose="020F0502020204030204" pitchFamily="34" charset="0"/>
                <a:ea typeface="Calibri" panose="020F0502020204030204" pitchFamily="34" charset="0"/>
              </a:rPr>
              <a:t>Η αβεβαιότητα είναι η περίπτωση (και όχι η κατάσταση)</a:t>
            </a:r>
          </a:p>
          <a:p>
            <a:pPr marL="0" indent="0">
              <a:lnSpc>
                <a:spcPct val="115000"/>
              </a:lnSpc>
              <a:spcAft>
                <a:spcPts val="800"/>
              </a:spcAft>
              <a:buNone/>
            </a:pPr>
            <a:endParaRPr lang="el-GR" sz="2800" dirty="0">
              <a:latin typeface="Calibri" panose="020F0502020204030204" pitchFamily="34" charset="0"/>
              <a:ea typeface="Calibri" panose="020F0502020204030204" pitchFamily="34" charset="0"/>
            </a:endParaRPr>
          </a:p>
          <a:p>
            <a:pPr marL="0" indent="0">
              <a:lnSpc>
                <a:spcPct val="115000"/>
              </a:lnSpc>
              <a:spcAft>
                <a:spcPts val="800"/>
              </a:spcAft>
              <a:buNone/>
            </a:pPr>
            <a:r>
              <a:rPr lang="el-GR" sz="3100" dirty="0">
                <a:latin typeface="Calibri" panose="020F0502020204030204" pitchFamily="34" charset="0"/>
                <a:ea typeface="Calibri" panose="020F0502020204030204" pitchFamily="34" charset="0"/>
              </a:rPr>
              <a:t>Π</a:t>
            </a:r>
            <a:r>
              <a:rPr lang="el-GR" sz="3100" dirty="0">
                <a:effectLst/>
                <a:latin typeface="Calibri" panose="020F0502020204030204" pitchFamily="34" charset="0"/>
                <a:ea typeface="Calibri" panose="020F0502020204030204" pitchFamily="34" charset="0"/>
              </a:rPr>
              <a:t>αρελθόν </a:t>
            </a:r>
            <a:r>
              <a:rPr lang="el-GR" sz="3100" dirty="0">
                <a:latin typeface="Calibri" panose="020F0502020204030204" pitchFamily="34" charset="0"/>
                <a:ea typeface="Calibri" panose="020F0502020204030204" pitchFamily="34" charset="0"/>
              </a:rPr>
              <a:t>με </a:t>
            </a:r>
            <a:r>
              <a:rPr lang="el-GR" sz="3100" dirty="0">
                <a:effectLst/>
                <a:latin typeface="Calibri" panose="020F0502020204030204" pitchFamily="34" charset="0"/>
                <a:ea typeface="Calibri" panose="020F0502020204030204" pitchFamily="34" charset="0"/>
              </a:rPr>
              <a:t>πιο </a:t>
            </a:r>
            <a:r>
              <a:rPr lang="el-GR" sz="3100" i="1" dirty="0">
                <a:effectLst/>
                <a:latin typeface="Calibri" panose="020F0502020204030204" pitchFamily="34" charset="0"/>
                <a:ea typeface="Calibri" panose="020F0502020204030204" pitchFamily="34" charset="0"/>
              </a:rPr>
              <a:t>μόνιμα</a:t>
            </a:r>
            <a:r>
              <a:rPr lang="el-GR" sz="3100" dirty="0">
                <a:effectLst/>
                <a:latin typeface="Calibri" panose="020F0502020204030204" pitchFamily="34" charset="0"/>
                <a:ea typeface="Calibri" panose="020F0502020204030204" pitchFamily="34" charset="0"/>
              </a:rPr>
              <a:t> χαρακτηριστικά, πιο </a:t>
            </a:r>
            <a:r>
              <a:rPr lang="el-GR" sz="3100" i="1" dirty="0">
                <a:effectLst/>
                <a:latin typeface="Calibri" panose="020F0502020204030204" pitchFamily="34" charset="0"/>
                <a:ea typeface="Calibri" panose="020F0502020204030204" pitchFamily="34" charset="0"/>
              </a:rPr>
              <a:t>σύντομο</a:t>
            </a:r>
          </a:p>
          <a:p>
            <a:pPr marL="0" indent="0">
              <a:lnSpc>
                <a:spcPct val="115000"/>
              </a:lnSpc>
              <a:spcAft>
                <a:spcPts val="800"/>
              </a:spcAft>
              <a:buNone/>
            </a:pPr>
            <a:endParaRPr lang="el-GR" sz="3100" b="1" i="1" dirty="0">
              <a:effectLst/>
              <a:latin typeface="Calibri" panose="020F0502020204030204" pitchFamily="34" charset="0"/>
              <a:ea typeface="Calibri" panose="020F0502020204030204" pitchFamily="34" charset="0"/>
            </a:endParaRPr>
          </a:p>
          <a:p>
            <a:pPr marL="0" indent="0" algn="just">
              <a:lnSpc>
                <a:spcPct val="115000"/>
              </a:lnSpc>
              <a:spcAft>
                <a:spcPts val="800"/>
              </a:spcAft>
              <a:buNone/>
            </a:pPr>
            <a:r>
              <a:rPr lang="el-GR" sz="3100" dirty="0">
                <a:latin typeface="Calibri" panose="020F0502020204030204" pitchFamily="34" charset="0"/>
                <a:ea typeface="Calibri" panose="020F0502020204030204" pitchFamily="34" charset="0"/>
              </a:rPr>
              <a:t>Ε</a:t>
            </a:r>
            <a:r>
              <a:rPr lang="el-GR" sz="3100" dirty="0">
                <a:effectLst/>
                <a:latin typeface="Calibri" panose="020F0502020204030204" pitchFamily="34" charset="0"/>
                <a:ea typeface="Calibri" panose="020F0502020204030204" pitchFamily="34" charset="0"/>
              </a:rPr>
              <a:t>ύκολη προσαρμοστικότητα στις εξελίξεις και στις  μεταβολές</a:t>
            </a:r>
          </a:p>
          <a:p>
            <a:pPr marL="0" indent="0" algn="just">
              <a:lnSpc>
                <a:spcPct val="115000"/>
              </a:lnSpc>
              <a:spcAft>
                <a:spcPts val="800"/>
              </a:spcAft>
              <a:buNone/>
            </a:pPr>
            <a:endParaRPr lang="el-GR" sz="3100" dirty="0">
              <a:effectLst/>
              <a:latin typeface="Calibri" panose="020F0502020204030204" pitchFamily="34" charset="0"/>
              <a:ea typeface="Calibri" panose="020F0502020204030204" pitchFamily="34" charset="0"/>
            </a:endParaRPr>
          </a:p>
          <a:p>
            <a:pPr marL="0" indent="0" algn="just">
              <a:lnSpc>
                <a:spcPct val="115000"/>
              </a:lnSpc>
              <a:spcAft>
                <a:spcPts val="800"/>
              </a:spcAft>
              <a:buNone/>
            </a:pPr>
            <a:r>
              <a:rPr lang="el-GR" sz="3100" dirty="0">
                <a:effectLst/>
                <a:latin typeface="Calibri" panose="020F0502020204030204" pitchFamily="34" charset="0"/>
                <a:ea typeface="Calibri" panose="020F0502020204030204" pitchFamily="34" charset="0"/>
              </a:rPr>
              <a:t>Η αβεβαιότητα είναι </a:t>
            </a:r>
            <a:r>
              <a:rPr lang="el-GR" sz="3100" i="1" dirty="0">
                <a:effectLst/>
                <a:latin typeface="Calibri" panose="020F0502020204030204" pitchFamily="34" charset="0"/>
                <a:ea typeface="Calibri" panose="020F0502020204030204" pitchFamily="34" charset="0"/>
              </a:rPr>
              <a:t>στιγμή</a:t>
            </a:r>
          </a:p>
          <a:p>
            <a:pPr marL="0" indent="0" algn="just">
              <a:lnSpc>
                <a:spcPct val="115000"/>
              </a:lnSpc>
              <a:spcAft>
                <a:spcPts val="800"/>
              </a:spcAft>
              <a:buNone/>
            </a:pPr>
            <a:endParaRPr lang="el-GR" sz="3100" i="1" dirty="0">
              <a:effectLst/>
              <a:latin typeface="Calibri" panose="020F0502020204030204" pitchFamily="34" charset="0"/>
              <a:ea typeface="Calibri" panose="020F0502020204030204" pitchFamily="34" charset="0"/>
            </a:endParaRPr>
          </a:p>
          <a:p>
            <a:pPr marL="0" indent="0" algn="ctr">
              <a:lnSpc>
                <a:spcPct val="115000"/>
              </a:lnSpc>
              <a:spcAft>
                <a:spcPts val="800"/>
              </a:spcAft>
              <a:buNone/>
            </a:pPr>
            <a:r>
              <a:rPr lang="el-GR" sz="3100" b="1" dirty="0">
                <a:effectLst/>
                <a:latin typeface="Calibri" panose="020F0502020204030204" pitchFamily="34" charset="0"/>
                <a:ea typeface="Calibri" panose="020F0502020204030204" pitchFamily="34" charset="0"/>
              </a:rPr>
              <a:t>Κράτος και επιχειρήσεις συναντιούνται στον «ανταγωνιστικό πλαίσιο»</a:t>
            </a:r>
          </a:p>
          <a:p>
            <a:pPr marL="0" indent="0" algn="just">
              <a:lnSpc>
                <a:spcPct val="115000"/>
              </a:lnSpc>
              <a:spcAft>
                <a:spcPts val="800"/>
              </a:spcAft>
              <a:buNone/>
            </a:pPr>
            <a:r>
              <a:rPr lang="el-GR" sz="2800" dirty="0">
                <a:effectLst/>
                <a:latin typeface="Calibri" panose="020F0502020204030204" pitchFamily="34" charset="0"/>
                <a:ea typeface="Calibri" panose="020F0502020204030204" pitchFamily="34" charset="0"/>
              </a:rPr>
              <a:t> </a:t>
            </a:r>
            <a:endParaRPr lang="el-G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sz="2000" b="1" dirty="0">
              <a:effectLst/>
              <a:latin typeface="Calibri" panose="020F0502020204030204" pitchFamily="34" charset="0"/>
              <a:ea typeface="Calibri" panose="020F0502020204030204" pitchFamily="34" charset="0"/>
            </a:endParaRPr>
          </a:p>
          <a:p>
            <a:pPr algn="r">
              <a:lnSpc>
                <a:spcPct val="115000"/>
              </a:lnSpc>
              <a:spcAft>
                <a:spcPts val="800"/>
              </a:spcAft>
              <a:buNone/>
            </a:pPr>
            <a:endParaRPr lang="el-GR" dirty="0">
              <a:effectLst/>
              <a:latin typeface="Calibri" panose="020F0502020204030204" pitchFamily="34" charset="0"/>
              <a:ea typeface="Calibri" panose="020F0502020204030204" pitchFamily="34"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l-G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l-GR" sz="2800" b="1"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103652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B0A3F-0490-69B7-FAF5-B398AB4BDC94}"/>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39A94F5E-EC38-E3C4-FA36-162A0E46C026}"/>
              </a:ext>
            </a:extLst>
          </p:cNvPr>
          <p:cNvSpPr>
            <a:spLocks noGrp="1"/>
          </p:cNvSpPr>
          <p:nvPr>
            <p:ph idx="1"/>
          </p:nvPr>
        </p:nvSpPr>
        <p:spPr>
          <a:xfrm>
            <a:off x="611560" y="980728"/>
            <a:ext cx="8229600" cy="5178877"/>
          </a:xfrm>
        </p:spPr>
        <p:txBody>
          <a:bodyPr>
            <a:noAutofit/>
          </a:bodyPr>
          <a:lstStyle/>
          <a:p>
            <a:pPr marL="0" indent="0">
              <a:buNone/>
            </a:pPr>
            <a:r>
              <a:rPr lang="el-GR" sz="2000" b="1" dirty="0">
                <a:effectLst/>
                <a:latin typeface="Calibri" panose="020F0502020204030204" pitchFamily="34" charset="0"/>
                <a:ea typeface="Calibri" panose="020F0502020204030204" pitchFamily="34" charset="0"/>
              </a:rPr>
              <a:t>Κοινωνικά χαρακτηριστικά διαμορφώνονται από</a:t>
            </a:r>
            <a:r>
              <a:rPr lang="el-GR" sz="2400" b="1" dirty="0">
                <a:effectLst/>
                <a:latin typeface="Calibri" panose="020F0502020204030204" pitchFamily="34" charset="0"/>
                <a:ea typeface="Calibri" panose="020F0502020204030204" pitchFamily="34" charset="0"/>
              </a:rPr>
              <a:t>:</a:t>
            </a:r>
          </a:p>
          <a:p>
            <a:pPr>
              <a:buFont typeface="Wingdings" panose="05000000000000000000" pitchFamily="2" charset="2"/>
              <a:buChar char="§"/>
            </a:pPr>
            <a:r>
              <a:rPr lang="el-GR" sz="2000" dirty="0">
                <a:latin typeface="Calibri" panose="020F0502020204030204" pitchFamily="34" charset="0"/>
                <a:ea typeface="Calibri" panose="020F0502020204030204" pitchFamily="34" charset="0"/>
              </a:rPr>
              <a:t>Κ</a:t>
            </a:r>
            <a:r>
              <a:rPr lang="el-GR" sz="2000" dirty="0">
                <a:effectLst/>
                <a:latin typeface="Calibri" panose="020F0502020204030204" pitchFamily="34" charset="0"/>
                <a:ea typeface="Calibri" panose="020F0502020204030204" pitchFamily="34" charset="0"/>
              </a:rPr>
              <a:t>ληρονομικότητα, </a:t>
            </a:r>
          </a:p>
          <a:p>
            <a:pPr>
              <a:buFont typeface="Wingdings" panose="05000000000000000000" pitchFamily="2" charset="2"/>
              <a:buChar char="§"/>
            </a:pPr>
            <a:r>
              <a:rPr lang="el-GR" sz="2000" dirty="0">
                <a:latin typeface="Calibri" panose="020F0502020204030204" pitchFamily="34" charset="0"/>
                <a:ea typeface="Calibri" panose="020F0502020204030204" pitchFamily="34" charset="0"/>
              </a:rPr>
              <a:t>Κοινωνικό </a:t>
            </a:r>
            <a:r>
              <a:rPr lang="el-GR" sz="2000" dirty="0">
                <a:effectLst/>
                <a:latin typeface="Calibri" panose="020F0502020204030204" pitchFamily="34" charset="0"/>
                <a:ea typeface="Calibri" panose="020F0502020204030204" pitchFamily="34" charset="0"/>
              </a:rPr>
              <a:t>το περιβάλλον</a:t>
            </a:r>
          </a:p>
          <a:p>
            <a:pPr>
              <a:buFont typeface="Wingdings" panose="05000000000000000000" pitchFamily="2" charset="2"/>
              <a:buChar char="§"/>
            </a:pPr>
            <a:r>
              <a:rPr lang="el-GR" sz="2000" dirty="0">
                <a:latin typeface="Calibri" panose="020F0502020204030204" pitchFamily="34" charset="0"/>
                <a:ea typeface="Calibri" panose="020F0502020204030204" pitchFamily="34" charset="0"/>
              </a:rPr>
              <a:t>Ε</a:t>
            </a:r>
            <a:r>
              <a:rPr lang="el-GR" sz="2000" dirty="0">
                <a:effectLst/>
                <a:latin typeface="Calibri" panose="020F0502020204030204" pitchFamily="34" charset="0"/>
                <a:ea typeface="Calibri" panose="020F0502020204030204" pitchFamily="34" charset="0"/>
              </a:rPr>
              <a:t>μπειρίες </a:t>
            </a:r>
            <a:endParaRPr lang="el-GR" sz="2000"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buNone/>
            </a:pPr>
            <a:r>
              <a:rPr lang="el-GR" sz="2000" b="1" kern="100" dirty="0">
                <a:latin typeface="Calibri" panose="020F0502020204030204" pitchFamily="34" charset="0"/>
                <a:ea typeface="Calibri" panose="020F0502020204030204" pitchFamily="34" charset="0"/>
                <a:cs typeface="Calibri" panose="020F0502020204030204" pitchFamily="34" charset="0"/>
              </a:rPr>
              <a:t>Χαρακτηριστικά </a:t>
            </a:r>
            <a:r>
              <a:rPr lang="el-GR" sz="2000" b="1" kern="100" dirty="0">
                <a:effectLst/>
                <a:latin typeface="Calibri" panose="020F0502020204030204" pitchFamily="34" charset="0"/>
                <a:ea typeface="Calibri" panose="020F0502020204030204" pitchFamily="34" charset="0"/>
                <a:cs typeface="Calibri" panose="020F0502020204030204" pitchFamily="34" charset="0"/>
              </a:rPr>
              <a:t>επίδοξου ηγέτης: </a:t>
            </a:r>
            <a:endParaRPr lang="el-GR"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2000" kern="100" dirty="0">
                <a:effectLst/>
                <a:latin typeface="Calibri" panose="020F0502020204030204" pitchFamily="34" charset="0"/>
                <a:ea typeface="Calibri" panose="020F0502020204030204" pitchFamily="34" charset="0"/>
                <a:cs typeface="Calibri" panose="020F0502020204030204" pitchFamily="34" charset="0"/>
              </a:rPr>
              <a:t>Ενδιαφέρεται περισσότερο για την απόκτηση ηγετικής θέσης δηλαδή δύναμης για τον επηρεασμό της συμπεριφοράς των άλλων και εξουσίας</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2000" kern="100" dirty="0">
                <a:effectLst/>
                <a:latin typeface="Calibri" panose="020F0502020204030204" pitchFamily="34" charset="0"/>
                <a:ea typeface="Calibri" panose="020F0502020204030204" pitchFamily="34" charset="0"/>
                <a:cs typeface="Calibri" panose="020F0502020204030204" pitchFamily="34" charset="0"/>
              </a:rPr>
              <a:t>Την κατάληψη της καίριας αυτής θέσης επιδιώκει είτε με νόμιμα μέσα (εκλογικές και άλλες διαδικασίες) είτε με βία, (επανάσταση, ανατροπή του υπάρχοντος καθεστώτος, κ.ά.) Η κατάληψη της ηγετικής θέσης δεν είναι αυτοσκοπός αλλά μέσο την προώθηση πολιτικών στόχων</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l-GR" sz="2000" kern="100" dirty="0">
                <a:latin typeface="Calibri" panose="020F0502020204030204" pitchFamily="34" charset="0"/>
                <a:ea typeface="Calibri" panose="020F0502020204030204" pitchFamily="34" charset="0"/>
                <a:cs typeface="Calibri" panose="020F0502020204030204" pitchFamily="34" charset="0"/>
              </a:rPr>
              <a:t>Γ</a:t>
            </a:r>
            <a:r>
              <a:rPr lang="el-GR" sz="2000" kern="100" dirty="0">
                <a:effectLst/>
                <a:latin typeface="Calibri" panose="020F0502020204030204" pitchFamily="34" charset="0"/>
                <a:ea typeface="Calibri" panose="020F0502020204030204" pitchFamily="34" charset="0"/>
                <a:cs typeface="Calibri" panose="020F0502020204030204" pitchFamily="34" charset="0"/>
              </a:rPr>
              <a:t>ια την προσωπική του άνοδο και την υλοποίηση των στόχων του μπορεί να  θυσιάσει άλλες φιλοδοξίες, φιλικούς δεσμούς, ακόμη και τη ζωή άλλων (όχι σπάνια και τη δική του)</a:t>
            </a:r>
            <a:endParaRPr lang="el-GR" sz="2000" dirty="0">
              <a:latin typeface="Times New Roman" panose="02020603050405020304" pitchFamily="18" charset="0"/>
              <a:cs typeface="Times New Roman" panose="02020603050405020304" pitchFamily="18" charset="0"/>
            </a:endParaRPr>
          </a:p>
        </p:txBody>
      </p:sp>
      <p:sp>
        <p:nvSpPr>
          <p:cNvPr id="7" name="Ορθογώνιο 6">
            <a:extLst>
              <a:ext uri="{FF2B5EF4-FFF2-40B4-BE49-F238E27FC236}">
                <a16:creationId xmlns:a16="http://schemas.microsoft.com/office/drawing/2014/main" id="{DC68279E-0902-D645-FBA4-7A4D2527EE46}"/>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21737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BABDA-5145-C2BF-F922-EFDF3A40C0A1}"/>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CEB8537F-8A85-9616-AAE3-5E103AA1C4E3}"/>
              </a:ext>
            </a:extLst>
          </p:cNvPr>
          <p:cNvSpPr>
            <a:spLocks noGrp="1"/>
          </p:cNvSpPr>
          <p:nvPr>
            <p:ph idx="1"/>
          </p:nvPr>
        </p:nvSpPr>
        <p:spPr>
          <a:xfrm>
            <a:off x="611560" y="980728"/>
            <a:ext cx="8229600" cy="5178877"/>
          </a:xfrm>
        </p:spPr>
        <p:txBody>
          <a:bodyPr>
            <a:noAutofit/>
          </a:bodyPr>
          <a:lstStyle/>
          <a:p>
            <a:pPr marL="0" indent="0">
              <a:buNone/>
            </a:pPr>
            <a:r>
              <a:rPr lang="el-GR" sz="2000" b="1" dirty="0">
                <a:latin typeface="Calibri" panose="020F0502020204030204" pitchFamily="34" charset="0"/>
                <a:ea typeface="Calibri" panose="020F0502020204030204" pitchFamily="34" charset="0"/>
              </a:rPr>
              <a:t>Στρατηγικές που ακολουθούν οι ηγέτες</a:t>
            </a:r>
          </a:p>
          <a:p>
            <a:pPr marL="0" indent="0">
              <a:buNone/>
            </a:pPr>
            <a:endParaRPr lang="el-GR" sz="2000" b="1" dirty="0">
              <a:latin typeface="Calibri" panose="020F0502020204030204" pitchFamily="34" charset="0"/>
              <a:ea typeface="Calibri" panose="020F0502020204030204" pitchFamily="34" charset="0"/>
            </a:endParaRPr>
          </a:p>
          <a:p>
            <a:pPr algn="just">
              <a:lnSpc>
                <a:spcPct val="115000"/>
              </a:lnSpc>
              <a:spcAft>
                <a:spcPts val="800"/>
              </a:spcAft>
              <a:buAutoNum type="arabicPeriod"/>
            </a:pPr>
            <a:r>
              <a:rPr lang="el-GR" sz="2000" kern="100" dirty="0">
                <a:latin typeface="Calibri" panose="020F0502020204030204" pitchFamily="34" charset="0"/>
                <a:ea typeface="Calibri" panose="020F0502020204030204" pitchFamily="34" charset="0"/>
                <a:cs typeface="Calibri" panose="020F0502020204030204" pitchFamily="34" charset="0"/>
              </a:rPr>
              <a:t>Χ</a:t>
            </a:r>
            <a:r>
              <a:rPr lang="el-GR" sz="2000" kern="100" dirty="0">
                <a:effectLst/>
                <a:latin typeface="Calibri" panose="020F0502020204030204" pitchFamily="34" charset="0"/>
                <a:ea typeface="Calibri" panose="020F0502020204030204" pitchFamily="34" charset="0"/>
                <a:cs typeface="Calibri" panose="020F0502020204030204" pitchFamily="34" charset="0"/>
              </a:rPr>
              <a:t>ρησιμοποιούν τη φήμη τους ως ηγετών, ως προσωπικότητας που διαθέτει δύναμη να επιβληθεί. </a:t>
            </a:r>
          </a:p>
          <a:p>
            <a:pPr marL="0" indent="0" algn="just">
              <a:lnSpc>
                <a:spcPct val="115000"/>
              </a:lnSpc>
              <a:spcAft>
                <a:spcPts val="800"/>
              </a:spcAft>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2. </a:t>
            </a:r>
            <a:r>
              <a:rPr lang="el-GR" sz="2000" kern="100" dirty="0">
                <a:latin typeface="Calibri" panose="020F0502020204030204" pitchFamily="34" charset="0"/>
                <a:ea typeface="Calibri" panose="020F0502020204030204" pitchFamily="34" charset="0"/>
                <a:cs typeface="Calibri" panose="020F0502020204030204" pitchFamily="34" charset="0"/>
              </a:rPr>
              <a:t>Α</a:t>
            </a:r>
            <a:r>
              <a:rPr lang="el-GR" sz="2000" kern="100" dirty="0">
                <a:effectLst/>
                <a:latin typeface="Calibri" panose="020F0502020204030204" pitchFamily="34" charset="0"/>
                <a:ea typeface="Calibri" panose="020F0502020204030204" pitchFamily="34" charset="0"/>
                <a:cs typeface="Calibri" panose="020F0502020204030204" pitchFamily="34" charset="0"/>
              </a:rPr>
              <a:t>φιερώνουν την προσοχή τους στην οργάνωση. Παράλληλα, μπορεί να οικοδομήσει στρατό, </a:t>
            </a:r>
            <a:r>
              <a:rPr lang="el-GR" sz="2000" kern="100" dirty="0" err="1">
                <a:effectLst/>
                <a:latin typeface="Calibri" panose="020F0502020204030204" pitchFamily="34" charset="0"/>
                <a:ea typeface="Calibri" panose="020F0502020204030204" pitchFamily="34" charset="0"/>
                <a:cs typeface="Calibri" panose="020F0502020204030204" pitchFamily="34" charset="0"/>
              </a:rPr>
              <a:t>γραφειοκρατεία</a:t>
            </a:r>
            <a:r>
              <a:rPr lang="el-GR" sz="2000" kern="100" dirty="0">
                <a:effectLst/>
                <a:latin typeface="Calibri" panose="020F0502020204030204" pitchFamily="34" charset="0"/>
                <a:ea typeface="Calibri" panose="020F0502020204030204" pitchFamily="34" charset="0"/>
                <a:cs typeface="Calibri" panose="020F0502020204030204" pitchFamily="34" charset="0"/>
              </a:rPr>
              <a:t>, αστυνομία ή σε συνδυασμό όλα αυτά</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3. Μερικοί δίνουν έμφαση στη ύπαρξη μιας ιδεολογίας μέσω της οποίας επηρεάζονται αξίες και αντιλήψεις των πολιτών, τα σύμβολα και η δράση τους</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4. Άλλοι ηγέτες επιδίδονται στην επιβράβευση, με αξιώματα, θέσεις και διακρίσεις ή παροχή οικονομικών απολαβών στους ομοϊδεάτες ή πιστούς οπαδούς τους και όσους γενικά υπόκεινται στην επιρροή τους</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b="1" dirty="0">
              <a:effectLst/>
              <a:latin typeface="Calibri" panose="020F0502020204030204" pitchFamily="34" charset="0"/>
              <a:ea typeface="Calibri" panose="020F0502020204030204" pitchFamily="34" charset="0"/>
            </a:endParaRPr>
          </a:p>
        </p:txBody>
      </p:sp>
      <p:sp>
        <p:nvSpPr>
          <p:cNvPr id="7" name="Ορθογώνιο 6">
            <a:extLst>
              <a:ext uri="{FF2B5EF4-FFF2-40B4-BE49-F238E27FC236}">
                <a16:creationId xmlns:a16="http://schemas.microsoft.com/office/drawing/2014/main" id="{7E22E37E-390C-08F2-CA6F-4DCCB92F3354}"/>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80498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834A2-98F8-55C9-2FCE-F5C272830294}"/>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C387CC50-0EC9-B470-4111-182B06267D1A}"/>
              </a:ext>
            </a:extLst>
          </p:cNvPr>
          <p:cNvSpPr>
            <a:spLocks noGrp="1"/>
          </p:cNvSpPr>
          <p:nvPr>
            <p:ph idx="1"/>
          </p:nvPr>
        </p:nvSpPr>
        <p:spPr>
          <a:xfrm>
            <a:off x="611560" y="980728"/>
            <a:ext cx="8229600" cy="5178877"/>
          </a:xfrm>
        </p:spPr>
        <p:txBody>
          <a:bodyPr>
            <a:noAutofit/>
          </a:bodyPr>
          <a:lstStyle/>
          <a:p>
            <a:pPr marL="0" indent="0">
              <a:buNone/>
            </a:pPr>
            <a:r>
              <a:rPr lang="el-GR" sz="2000" b="1" dirty="0">
                <a:latin typeface="Calibri" panose="020F0502020204030204" pitchFamily="34" charset="0"/>
                <a:ea typeface="Calibri" panose="020F0502020204030204" pitchFamily="34" charset="0"/>
              </a:rPr>
              <a:t>Στρατηγικές που ακολουθούν οι ηγέτες</a:t>
            </a:r>
          </a:p>
          <a:p>
            <a:pPr marL="0" indent="0">
              <a:buNone/>
            </a:pPr>
            <a:endParaRPr lang="el-GR" sz="2000" b="1" dirty="0">
              <a:latin typeface="Calibri" panose="020F0502020204030204" pitchFamily="34" charset="0"/>
              <a:ea typeface="Calibri" panose="020F0502020204030204" pitchFamily="34" charset="0"/>
            </a:endParaRPr>
          </a:p>
          <a:p>
            <a:pPr algn="just">
              <a:lnSpc>
                <a:spcPct val="115000"/>
              </a:lnSpc>
              <a:spcAft>
                <a:spcPts val="800"/>
              </a:spcAft>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5. </a:t>
            </a:r>
            <a:r>
              <a:rPr lang="el-GR" sz="2000" kern="100" dirty="0">
                <a:latin typeface="Calibri" panose="020F0502020204030204" pitchFamily="34" charset="0"/>
                <a:ea typeface="Calibri" panose="020F0502020204030204" pitchFamily="34" charset="0"/>
                <a:cs typeface="Calibri" panose="020F0502020204030204" pitchFamily="34" charset="0"/>
              </a:rPr>
              <a:t>Ε</a:t>
            </a:r>
            <a:r>
              <a:rPr lang="el-GR" sz="2000" kern="100" dirty="0">
                <a:effectLst/>
                <a:latin typeface="Calibri" panose="020F0502020204030204" pitchFamily="34" charset="0"/>
                <a:ea typeface="Calibri" panose="020F0502020204030204" pitchFamily="34" charset="0"/>
                <a:cs typeface="Calibri" panose="020F0502020204030204" pitchFamily="34" charset="0"/>
              </a:rPr>
              <a:t>πιδίδονται στην δυσφήμηση των αντιπάλων τους και την απόσπαση οπαδών τους με δελεαστικές προσφορές</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6. Μερικοί διευρύνουν την πολιτική συμμετοχή παθητικών στοιχείων του πληθυσμού προσφέροντας καινούργιο αίμα ενώ αντίθετα άλλοι φροντίζουν να περιορίσουν αυτή τη συμμετοχή</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7. ‘Άλλοι καταβάλουν προσπάθεια να αναπτύξουν την οικονομία προκειμένου να αυξήσουν τις πιθανότητες παραμονής τους</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8. </a:t>
            </a:r>
            <a:r>
              <a:rPr lang="el-GR" sz="2000" kern="100" dirty="0">
                <a:latin typeface="Calibri" panose="020F0502020204030204" pitchFamily="34" charset="0"/>
                <a:ea typeface="Calibri" panose="020F0502020204030204" pitchFamily="34" charset="0"/>
                <a:cs typeface="Calibri" panose="020F0502020204030204" pitchFamily="34" charset="0"/>
              </a:rPr>
              <a:t>Χ</a:t>
            </a:r>
            <a:r>
              <a:rPr lang="el-GR" sz="2000" kern="100" dirty="0">
                <a:effectLst/>
                <a:latin typeface="Calibri" panose="020F0502020204030204" pitchFamily="34" charset="0"/>
                <a:ea typeface="Calibri" panose="020F0502020204030204" pitchFamily="34" charset="0"/>
                <a:cs typeface="Calibri" panose="020F0502020204030204" pitchFamily="34" charset="0"/>
              </a:rPr>
              <a:t>ρησιμοποιούν την εξωτερική πολιτική κατά τρόπο που να ενισχύουν τη θέση τους στο εσωτερικό</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b="1" dirty="0">
              <a:effectLst/>
              <a:latin typeface="Calibri" panose="020F0502020204030204" pitchFamily="34" charset="0"/>
              <a:ea typeface="Calibri" panose="020F0502020204030204" pitchFamily="34" charset="0"/>
            </a:endParaRPr>
          </a:p>
        </p:txBody>
      </p:sp>
      <p:sp>
        <p:nvSpPr>
          <p:cNvPr id="7" name="Ορθογώνιο 6">
            <a:extLst>
              <a:ext uri="{FF2B5EF4-FFF2-40B4-BE49-F238E27FC236}">
                <a16:creationId xmlns:a16="http://schemas.microsoft.com/office/drawing/2014/main" id="{BC4DB16C-9DBC-8360-9B51-71F71597FAA3}"/>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68510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4124B-B937-21ED-0033-F6BF43B8EC88}"/>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F98BB739-EC1F-1DC6-BCD7-DA28EE64BC2A}"/>
              </a:ext>
            </a:extLst>
          </p:cNvPr>
          <p:cNvSpPr>
            <a:spLocks noGrp="1"/>
          </p:cNvSpPr>
          <p:nvPr>
            <p:ph idx="1"/>
          </p:nvPr>
        </p:nvSpPr>
        <p:spPr>
          <a:xfrm>
            <a:off x="611560" y="980728"/>
            <a:ext cx="8229600" cy="5178877"/>
          </a:xfrm>
        </p:spPr>
        <p:txBody>
          <a:bodyPr>
            <a:noAutofit/>
          </a:bodyPr>
          <a:lstStyle/>
          <a:p>
            <a:pPr marL="0" indent="0">
              <a:buNone/>
            </a:pPr>
            <a:r>
              <a:rPr lang="el-GR" sz="2400" dirty="0">
                <a:effectLst/>
                <a:latin typeface="Calibri" panose="020F0502020204030204" pitchFamily="34" charset="0"/>
                <a:ea typeface="Calibri" panose="020F0502020204030204" pitchFamily="34" charset="0"/>
              </a:rPr>
              <a:t>Μ</a:t>
            </a:r>
            <a:r>
              <a:rPr lang="en-US" sz="2400" dirty="0">
                <a:effectLst/>
                <a:latin typeface="Calibri" panose="020F0502020204030204" pitchFamily="34" charset="0"/>
                <a:ea typeface="Calibri" panose="020F0502020204030204" pitchFamily="34" charset="0"/>
              </a:rPr>
              <a:t>ax W</a:t>
            </a:r>
            <a:r>
              <a:rPr lang="el-GR" sz="2400" dirty="0" err="1">
                <a:effectLst/>
                <a:latin typeface="Calibri" panose="020F0502020204030204" pitchFamily="34" charset="0"/>
                <a:ea typeface="Calibri" panose="020F0502020204030204" pitchFamily="34" charset="0"/>
              </a:rPr>
              <a:t>eber</a:t>
            </a:r>
            <a:r>
              <a:rPr lang="el-GR" sz="2400" dirty="0">
                <a:effectLst/>
                <a:latin typeface="Calibri" panose="020F0502020204030204" pitchFamily="34" charset="0"/>
                <a:ea typeface="Calibri" panose="020F0502020204030204" pitchFamily="34" charset="0"/>
              </a:rPr>
              <a:t> </a:t>
            </a:r>
            <a:endParaRPr lang="el-GR" sz="2400" b="1" dirty="0">
              <a:effectLst/>
              <a:latin typeface="Calibri" panose="020F0502020204030204" pitchFamily="34" charset="0"/>
              <a:ea typeface="Calibri" panose="020F0502020204030204" pitchFamily="34" charset="0"/>
            </a:endParaRPr>
          </a:p>
          <a:p>
            <a:pPr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Δύναμη</a:t>
            </a:r>
            <a:r>
              <a:rPr lang="el-GR" sz="2400" kern="100" dirty="0">
                <a:effectLst/>
                <a:latin typeface="Calibri" panose="020F0502020204030204" pitchFamily="34" charset="0"/>
                <a:ea typeface="Calibri" panose="020F0502020204030204" pitchFamily="34" charset="0"/>
                <a:cs typeface="Calibri" panose="020F0502020204030204" pitchFamily="34" charset="0"/>
              </a:rPr>
              <a:t>: Η πιθανότητα ένα πρόσωπο να πραγματοποιήσει τη δική του βούληση μέσα σε μια κοινωνική σχέση υπερνικώντας κάθε αντίθεση, αδιάφορο που στηρίζεται η πιθανότητα αυτή</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Κυριαρχία</a:t>
            </a:r>
            <a:r>
              <a:rPr lang="el-GR" sz="2400" kern="100" dirty="0">
                <a:effectLst/>
                <a:latin typeface="Calibri" panose="020F0502020204030204" pitchFamily="34" charset="0"/>
                <a:ea typeface="Calibri" panose="020F0502020204030204" pitchFamily="34" charset="0"/>
                <a:cs typeface="Calibri" panose="020F0502020204030204" pitchFamily="34" charset="0"/>
              </a:rPr>
              <a:t> (εξουσία): Η πιθανότητα ορισμένα πρόσωπα να πειθαρχήσουν σε μια επιταγή με ορισμένο περιεχόμενο</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Πειθαρχία</a:t>
            </a:r>
            <a:r>
              <a:rPr lang="el-GR" sz="2400" kern="100" dirty="0">
                <a:effectLst/>
                <a:latin typeface="Calibri" panose="020F0502020204030204" pitchFamily="34" charset="0"/>
                <a:ea typeface="Calibri" panose="020F0502020204030204" pitchFamily="34" charset="0"/>
                <a:cs typeface="Calibri" panose="020F0502020204030204" pitchFamily="34" charset="0"/>
              </a:rPr>
              <a:t>: Η πιθανότητα μια καθορισμένη ομάδα προσώπων, με ασκημένη συμπεριφορά, να έχει ακριβή, αυτόματη και στερεότυπη υπακοή σε μια διαταγή</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000" b="1" dirty="0">
              <a:latin typeface="Calibri" panose="020F0502020204030204" pitchFamily="34" charset="0"/>
              <a:ea typeface="Calibri" panose="020F0502020204030204" pitchFamily="34" charset="0"/>
            </a:endParaRPr>
          </a:p>
          <a:p>
            <a:pPr marL="0" indent="0">
              <a:buNone/>
            </a:pPr>
            <a:endParaRPr lang="el-GR" sz="2000" b="1" dirty="0">
              <a:latin typeface="Calibri" panose="020F0502020204030204" pitchFamily="34" charset="0"/>
              <a:ea typeface="Calibri" panose="020F0502020204030204" pitchFamily="34" charset="0"/>
            </a:endParaRPr>
          </a:p>
          <a:p>
            <a:pPr marL="0" indent="0">
              <a:buNone/>
            </a:pPr>
            <a:endParaRPr lang="el-GR" sz="2400" b="1" dirty="0">
              <a:effectLst/>
              <a:latin typeface="Calibri" panose="020F0502020204030204" pitchFamily="34" charset="0"/>
              <a:ea typeface="Calibri" panose="020F0502020204030204" pitchFamily="34" charset="0"/>
            </a:endParaRPr>
          </a:p>
        </p:txBody>
      </p:sp>
      <p:sp>
        <p:nvSpPr>
          <p:cNvPr id="7" name="Ορθογώνιο 6">
            <a:extLst>
              <a:ext uri="{FF2B5EF4-FFF2-40B4-BE49-F238E27FC236}">
                <a16:creationId xmlns:a16="http://schemas.microsoft.com/office/drawing/2014/main" id="{77584ED3-30A8-4F65-D745-B55965472B80}"/>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98463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9DE9036F-E8DB-445B-BBAC-AE9973D7C672}"/>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47</a:t>
            </a:fld>
            <a:endParaRPr lang="el-GR" altLang="el-GR" sz="1000"/>
          </a:p>
        </p:txBody>
      </p:sp>
      <p:sp>
        <p:nvSpPr>
          <p:cNvPr id="11" name="1 - Τίτλος">
            <a:extLst>
              <a:ext uri="{FF2B5EF4-FFF2-40B4-BE49-F238E27FC236}">
                <a16:creationId xmlns:a16="http://schemas.microsoft.com/office/drawing/2014/main" id="{B909EC5B-85A4-4AD9-BD4D-77A69282565B}"/>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Ισχύς-Δύναμη</a:t>
            </a:r>
          </a:p>
        </p:txBody>
      </p:sp>
      <p:sp>
        <p:nvSpPr>
          <p:cNvPr id="16389" name="2 - Θέση περιεχομένου">
            <a:extLst>
              <a:ext uri="{FF2B5EF4-FFF2-40B4-BE49-F238E27FC236}">
                <a16:creationId xmlns:a16="http://schemas.microsoft.com/office/drawing/2014/main" id="{35D7FC33-CC08-4511-A368-28C39DE7EEF1}"/>
              </a:ext>
            </a:extLst>
          </p:cNvPr>
          <p:cNvSpPr>
            <a:spLocks noGrp="1"/>
          </p:cNvSpPr>
          <p:nvPr>
            <p:ph idx="1"/>
          </p:nvPr>
        </p:nvSpPr>
        <p:spPr>
          <a:xfrm>
            <a:off x="250825" y="1398588"/>
            <a:ext cx="8642350" cy="4910137"/>
          </a:xfrm>
        </p:spPr>
        <p:txBody>
          <a:bodyPr/>
          <a:lstStyle/>
          <a:p>
            <a:pPr eaLnBrk="1" hangingPunct="1"/>
            <a:endParaRPr lang="el-GR" altLang="el-GR"/>
          </a:p>
          <a:p>
            <a:pPr eaLnBrk="1" hangingPunct="1"/>
            <a:r>
              <a:rPr lang="el-GR" altLang="el-GR" b="1">
                <a:solidFill>
                  <a:srgbClr val="FF0000"/>
                </a:solidFill>
              </a:rPr>
              <a:t>Ικανότητα Ελέγχου:</a:t>
            </a:r>
            <a:r>
              <a:rPr lang="el-GR" altLang="el-GR" b="1">
                <a:solidFill>
                  <a:schemeClr val="tx1"/>
                </a:solidFill>
              </a:rPr>
              <a:t> </a:t>
            </a:r>
            <a:r>
              <a:rPr lang="el-GR" altLang="el-GR"/>
              <a:t>έδαφος, πληθυσμός, τεχνολογία, πληθυσμός, αγορές, οπλικά συστήματα</a:t>
            </a:r>
          </a:p>
          <a:p>
            <a:pPr eaLnBrk="1" hangingPunct="1"/>
            <a:endParaRPr lang="el-GR" altLang="el-GR" b="1">
              <a:solidFill>
                <a:srgbClr val="FF0000"/>
              </a:solidFill>
            </a:endParaRPr>
          </a:p>
          <a:p>
            <a:pPr eaLnBrk="1" hangingPunct="1"/>
            <a:r>
              <a:rPr lang="el-GR" altLang="el-GR" b="1">
                <a:solidFill>
                  <a:srgbClr val="FF0000"/>
                </a:solidFill>
              </a:rPr>
              <a:t>Ικανότητα διοίκησης και διαμόρφωσης:</a:t>
            </a:r>
            <a:r>
              <a:rPr lang="el-GR" altLang="el-GR" b="1">
                <a:solidFill>
                  <a:schemeClr val="tx1"/>
                </a:solidFill>
              </a:rPr>
              <a:t> </a:t>
            </a:r>
            <a:r>
              <a:rPr lang="el-GR" altLang="el-GR"/>
              <a:t>σκληρή &amp; ήπια ισχύς</a:t>
            </a:r>
          </a:p>
          <a:p>
            <a:pPr eaLnBrk="1" hangingPunct="1"/>
            <a:endParaRPr lang="el-GR" altLang="el-GR"/>
          </a:p>
          <a:p>
            <a:pPr eaLnBrk="1" hangingPunct="1"/>
            <a:endParaRPr lang="el-GR" altLang="el-GR"/>
          </a:p>
        </p:txBody>
      </p:sp>
    </p:spTree>
    <p:extLst>
      <p:ext uri="{BB962C8B-B14F-4D97-AF65-F5344CB8AC3E}">
        <p14:creationId xmlns:p14="http://schemas.microsoft.com/office/powerpoint/2010/main" val="13303619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C08BB-1558-2D99-2690-FC41E90F7650}"/>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64FEF6AC-3536-42FB-51F4-4A93D35EA5FC}"/>
              </a:ext>
            </a:extLst>
          </p:cNvPr>
          <p:cNvSpPr>
            <a:spLocks noGrp="1"/>
          </p:cNvSpPr>
          <p:nvPr>
            <p:ph idx="1"/>
          </p:nvPr>
        </p:nvSpPr>
        <p:spPr>
          <a:xfrm>
            <a:off x="611560" y="980728"/>
            <a:ext cx="8229600" cy="5178877"/>
          </a:xfrm>
        </p:spPr>
        <p:txBody>
          <a:bodyPr>
            <a:noAutofit/>
          </a:bodyPr>
          <a:lstStyle/>
          <a:p>
            <a:pPr marL="0" indent="0">
              <a:buNone/>
            </a:pPr>
            <a:r>
              <a:rPr lang="el-GR" sz="2400" dirty="0">
                <a:effectLst/>
                <a:latin typeface="Calibri" panose="020F0502020204030204" pitchFamily="34" charset="0"/>
                <a:ea typeface="Calibri" panose="020F0502020204030204" pitchFamily="34" charset="0"/>
              </a:rPr>
              <a:t>Μ</a:t>
            </a:r>
            <a:r>
              <a:rPr lang="en-US" sz="2400" dirty="0">
                <a:effectLst/>
                <a:latin typeface="Calibri" panose="020F0502020204030204" pitchFamily="34" charset="0"/>
                <a:ea typeface="Calibri" panose="020F0502020204030204" pitchFamily="34" charset="0"/>
              </a:rPr>
              <a:t>ax W</a:t>
            </a:r>
            <a:r>
              <a:rPr lang="el-GR" sz="2400" dirty="0" err="1">
                <a:effectLst/>
                <a:latin typeface="Calibri" panose="020F0502020204030204" pitchFamily="34" charset="0"/>
                <a:ea typeface="Calibri" panose="020F0502020204030204" pitchFamily="34" charset="0"/>
              </a:rPr>
              <a:t>eber</a:t>
            </a:r>
            <a:r>
              <a:rPr lang="el-GR" sz="2400" dirty="0">
                <a:effectLst/>
                <a:latin typeface="Calibri" panose="020F0502020204030204" pitchFamily="34" charset="0"/>
                <a:ea typeface="Calibri" panose="020F0502020204030204" pitchFamily="34" charset="0"/>
              </a:rPr>
              <a:t> </a:t>
            </a:r>
            <a:endParaRPr lang="el-GR" sz="2400" b="1" dirty="0">
              <a:effectLst/>
              <a:latin typeface="Calibri" panose="020F0502020204030204" pitchFamily="34" charset="0"/>
              <a:ea typeface="Calibri" panose="020F0502020204030204" pitchFamily="34" charset="0"/>
            </a:endParaRPr>
          </a:p>
          <a:p>
            <a:pPr marL="0" indent="0">
              <a:buNone/>
            </a:pPr>
            <a:r>
              <a:rPr lang="el-GR" sz="2000" i="1" dirty="0">
                <a:effectLst/>
                <a:latin typeface="Calibri" panose="020F0502020204030204" pitchFamily="34" charset="0"/>
                <a:ea typeface="Calibri" panose="020F0502020204030204" pitchFamily="34" charset="0"/>
              </a:rPr>
              <a:t>Η </a:t>
            </a:r>
            <a:r>
              <a:rPr lang="el-GR" sz="2000" b="1" i="1" dirty="0">
                <a:effectLst/>
                <a:latin typeface="Calibri" panose="020F0502020204030204" pitchFamily="34" charset="0"/>
                <a:ea typeface="Calibri" panose="020F0502020204030204" pitchFamily="34" charset="0"/>
              </a:rPr>
              <a:t>παραδοσιακή </a:t>
            </a:r>
            <a:r>
              <a:rPr lang="el-GR" sz="2000" dirty="0">
                <a:effectLst/>
                <a:latin typeface="Calibri" panose="020F0502020204030204" pitchFamily="34" charset="0"/>
                <a:ea typeface="Calibri" panose="020F0502020204030204" pitchFamily="34" charset="0"/>
              </a:rPr>
              <a:t>εξουσία: πηγή εξουσίας καθορίζεται και διατυπώνεται από τους τρόπους ζωής τού παρελθόντος και την αυθεντία των πρεσβυτέρων. </a:t>
            </a:r>
            <a:r>
              <a:rPr lang="el-GR" sz="2000" dirty="0">
                <a:latin typeface="Calibri" panose="020F0502020204030204" pitchFamily="34" charset="0"/>
                <a:ea typeface="Calibri" panose="020F0502020204030204" pitchFamily="34" charset="0"/>
              </a:rPr>
              <a:t>Β</a:t>
            </a:r>
            <a:r>
              <a:rPr lang="el-GR" sz="2000" dirty="0">
                <a:effectLst/>
                <a:latin typeface="Calibri" panose="020F0502020204030204" pitchFamily="34" charset="0"/>
                <a:ea typeface="Calibri" panose="020F0502020204030204" pitchFamily="34" charset="0"/>
              </a:rPr>
              <a:t>άση νομιμοποίησης η αυθεντία του αιωνίως χθεσινού, πίστη στην ιερότητα ισχυουσών παραδόσεων</a:t>
            </a:r>
          </a:p>
          <a:p>
            <a:pPr marL="0" indent="0">
              <a:buNone/>
            </a:pPr>
            <a:r>
              <a:rPr lang="el-GR" sz="2000" i="1" dirty="0">
                <a:solidFill>
                  <a:srgbClr val="333333"/>
                </a:solidFill>
                <a:effectLst/>
                <a:latin typeface="Calibri" panose="020F0502020204030204" pitchFamily="34" charset="0"/>
                <a:ea typeface="Calibri" panose="020F0502020204030204" pitchFamily="34" charset="0"/>
              </a:rPr>
              <a:t>Η </a:t>
            </a:r>
            <a:r>
              <a:rPr lang="el-GR" sz="2000" b="1" i="1" dirty="0">
                <a:solidFill>
                  <a:srgbClr val="333333"/>
                </a:solidFill>
                <a:effectLst/>
                <a:latin typeface="Calibri" panose="020F0502020204030204" pitchFamily="34" charset="0"/>
                <a:ea typeface="Calibri" panose="020F0502020204030204" pitchFamily="34" charset="0"/>
              </a:rPr>
              <a:t>χαρισματική </a:t>
            </a:r>
            <a:r>
              <a:rPr lang="el-GR" sz="2000" dirty="0">
                <a:solidFill>
                  <a:srgbClr val="333333"/>
                </a:solidFill>
                <a:effectLst/>
                <a:latin typeface="Calibri" panose="020F0502020204030204" pitchFamily="34" charset="0"/>
                <a:ea typeface="Calibri" panose="020F0502020204030204" pitchFamily="34" charset="0"/>
              </a:rPr>
              <a:t>εξουσία</a:t>
            </a:r>
            <a:r>
              <a:rPr lang="el-GR" sz="2000" i="1" dirty="0">
                <a:solidFill>
                  <a:srgbClr val="333333"/>
                </a:solidFill>
                <a:effectLst/>
                <a:latin typeface="Calibri" panose="020F0502020204030204" pitchFamily="34" charset="0"/>
                <a:ea typeface="Calibri" panose="020F0502020204030204" pitchFamily="34" charset="0"/>
              </a:rPr>
              <a:t>: </a:t>
            </a:r>
            <a:r>
              <a:rPr lang="el-GR" sz="2000" dirty="0">
                <a:solidFill>
                  <a:srgbClr val="333333"/>
                </a:solidFill>
                <a:effectLst/>
                <a:latin typeface="Calibri" panose="020F0502020204030204" pitchFamily="34" charset="0"/>
                <a:ea typeface="Calibri" panose="020F0502020204030204" pitchFamily="34" charset="0"/>
              </a:rPr>
              <a:t> </a:t>
            </a:r>
            <a:r>
              <a:rPr lang="el-GR" sz="2000" dirty="0">
                <a:effectLst/>
                <a:latin typeface="Calibri" panose="020F0502020204030204" pitchFamily="34" charset="0"/>
                <a:ea typeface="Calibri" panose="020F0502020204030204" pitchFamily="34" charset="0"/>
              </a:rPr>
              <a:t>πηγή εξουσίας </a:t>
            </a:r>
            <a:r>
              <a:rPr lang="el-GR" sz="2000" dirty="0">
                <a:latin typeface="Calibri" panose="020F0502020204030204" pitchFamily="34" charset="0"/>
                <a:ea typeface="Calibri" panose="020F0502020204030204" pitchFamily="34" charset="0"/>
              </a:rPr>
              <a:t> </a:t>
            </a:r>
            <a:r>
              <a:rPr lang="el-GR" sz="2000" dirty="0">
                <a:effectLst/>
                <a:latin typeface="Calibri" panose="020F0502020204030204" pitchFamily="34" charset="0"/>
                <a:ea typeface="Calibri" panose="020F0502020204030204" pitchFamily="34" charset="0"/>
              </a:rPr>
              <a:t>τα ιδιαίτερα προικισμένα πρόσωπα με θρησκευτική και μαγική συνήθως ακτινοβολία. </a:t>
            </a:r>
            <a:r>
              <a:rPr lang="el-GR" sz="2000" dirty="0">
                <a:latin typeface="Calibri" panose="020F0502020204030204" pitchFamily="34" charset="0"/>
                <a:ea typeface="Calibri" panose="020F0502020204030204" pitchFamily="34" charset="0"/>
              </a:rPr>
              <a:t> Β</a:t>
            </a:r>
            <a:r>
              <a:rPr lang="el-GR" sz="2000" dirty="0">
                <a:effectLst/>
                <a:latin typeface="Calibri" panose="020F0502020204030204" pitchFamily="34" charset="0"/>
                <a:ea typeface="Calibri" panose="020F0502020204030204" pitchFamily="34" charset="0"/>
              </a:rPr>
              <a:t>άση νομιμοποίησης η αυθεντία του εξαιρετικά ασυνήθιστου προσωπικού χαρίσματος. Η χαρισματική κυριαρχία είναι επιρρεπής στην αλλαγή</a:t>
            </a:r>
          </a:p>
          <a:p>
            <a:pPr marL="0" indent="0">
              <a:buNone/>
            </a:pPr>
            <a:r>
              <a:rPr lang="el-GR" sz="2000" dirty="0">
                <a:effectLst/>
                <a:latin typeface="Calibri" panose="020F0502020204030204" pitchFamily="34" charset="0"/>
                <a:ea typeface="Calibri" panose="020F0502020204030204" pitchFamily="34" charset="0"/>
              </a:rPr>
              <a:t>Η </a:t>
            </a:r>
            <a:r>
              <a:rPr lang="el-GR" sz="2000" b="1" i="1" dirty="0">
                <a:effectLst/>
                <a:latin typeface="Calibri" panose="020F0502020204030204" pitchFamily="34" charset="0"/>
                <a:ea typeface="Calibri" panose="020F0502020204030204" pitchFamily="34" charset="0"/>
              </a:rPr>
              <a:t>νομική-ορθολογική </a:t>
            </a:r>
            <a:r>
              <a:rPr lang="el-GR" sz="2000" dirty="0">
                <a:effectLst/>
                <a:latin typeface="Calibri" panose="020F0502020204030204" pitchFamily="34" charset="0"/>
                <a:ea typeface="Calibri" panose="020F0502020204030204" pitchFamily="34" charset="0"/>
              </a:rPr>
              <a:t>εξουσία, πηγή εξουσίας αποτελούν οι καθιερωμένοι νόμοι ή κανόνες και οι κατεστημένες δομές. Ο τύπος κυριαρχίας του σύγχρονου, ορθολογικά οργανωμένου κράτους, το οποίο μέσω της γραφειοκρατίας διεκπεραιώνει όλες τις υποχρεώσεις του απέναντι στους πολίτες με δράση ορθολογικά προσανατολισμένη προς το σκοπό</a:t>
            </a:r>
            <a:endParaRPr lang="el-GR" sz="2000" b="1" dirty="0">
              <a:effectLst/>
              <a:latin typeface="Calibri" panose="020F0502020204030204" pitchFamily="34" charset="0"/>
              <a:ea typeface="Calibri" panose="020F0502020204030204" pitchFamily="34" charset="0"/>
            </a:endParaRPr>
          </a:p>
        </p:txBody>
      </p:sp>
      <p:sp>
        <p:nvSpPr>
          <p:cNvPr id="7" name="Ορθογώνιο 6">
            <a:extLst>
              <a:ext uri="{FF2B5EF4-FFF2-40B4-BE49-F238E27FC236}">
                <a16:creationId xmlns:a16="http://schemas.microsoft.com/office/drawing/2014/main" id="{5543A5D7-45A6-DED8-D124-80115A1E15E2}"/>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61230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6D903-C4AC-CE0A-D0C9-94B1D4E0BB14}"/>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B396D794-AFD0-1FA3-F69F-BC84365E601A}"/>
              </a:ext>
            </a:extLst>
          </p:cNvPr>
          <p:cNvSpPr>
            <a:spLocks noGrp="1"/>
          </p:cNvSpPr>
          <p:nvPr>
            <p:ph idx="1"/>
          </p:nvPr>
        </p:nvSpPr>
        <p:spPr>
          <a:xfrm>
            <a:off x="611560" y="980728"/>
            <a:ext cx="8229600" cy="5178877"/>
          </a:xfrm>
        </p:spPr>
        <p:txBody>
          <a:bodyPr>
            <a:noAutofit/>
          </a:bodyPr>
          <a:lstStyle/>
          <a:p>
            <a:pPr marL="0" indent="0">
              <a:buNone/>
            </a:pPr>
            <a:r>
              <a:rPr lang="el-GR" sz="2000" b="1" dirty="0">
                <a:effectLst/>
                <a:latin typeface="Calibri" panose="020F0502020204030204" pitchFamily="34" charset="0"/>
                <a:ea typeface="Calibri" panose="020F0502020204030204" pitchFamily="34" charset="0"/>
              </a:rPr>
              <a:t>Κρίση</a:t>
            </a:r>
            <a:r>
              <a:rPr lang="el-GR" sz="2000" dirty="0">
                <a:effectLst/>
                <a:latin typeface="Calibri" panose="020F0502020204030204" pitchFamily="34" charset="0"/>
                <a:ea typeface="Calibri" panose="020F0502020204030204" pitchFamily="34" charset="0"/>
              </a:rPr>
              <a:t> είναι ένα μεγάλο, ξαφνικό γεγονός, το οποίο πιθανώς έχει αρνητικά αποτελέσματα</a:t>
            </a:r>
            <a:endParaRPr lang="el-GR" sz="2000" dirty="0">
              <a:latin typeface="Calibri" panose="020F0502020204030204" pitchFamily="34" charset="0"/>
              <a:ea typeface="Calibri" panose="020F0502020204030204" pitchFamily="34" charset="0"/>
            </a:endParaRPr>
          </a:p>
          <a:p>
            <a:pPr marL="0" indent="0">
              <a:buNone/>
            </a:pPr>
            <a:r>
              <a:rPr lang="el-GR" sz="2000" b="1" kern="100" dirty="0">
                <a:effectLst/>
                <a:latin typeface="Calibri" panose="020F0502020204030204" pitchFamily="34" charset="0"/>
                <a:ea typeface="Calibri" panose="020F0502020204030204" pitchFamily="34" charset="0"/>
                <a:cs typeface="Calibri" panose="020F0502020204030204" pitchFamily="34" charset="0"/>
              </a:rPr>
              <a:t>Διαχείριση </a:t>
            </a:r>
            <a:r>
              <a:rPr lang="el-GR" sz="2000" kern="100" dirty="0">
                <a:effectLst/>
                <a:latin typeface="Calibri" panose="020F0502020204030204" pitchFamily="34" charset="0"/>
                <a:ea typeface="Calibri" panose="020F0502020204030204" pitchFamily="34" charset="0"/>
                <a:cs typeface="Calibri" panose="020F0502020204030204" pitchFamily="34" charset="0"/>
              </a:rPr>
              <a:t>κρίσης είναι η συστηματική προσπάθεια για την αποφυγή κρίσεων, που  μπορεί να εμφανιστούν σε έναν οργανισμό, ή για την διοίκηση των κρίσεων που  ήδη έχουν εμφανιστεί στον οργανισμό</a:t>
            </a:r>
            <a:endParaRPr lang="el-GR" sz="2000" kern="1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l-GR" sz="2000" kern="100" dirty="0">
                <a:effectLst/>
                <a:latin typeface="Calibri" panose="020F0502020204030204" pitchFamily="34" charset="0"/>
                <a:ea typeface="Calibri" panose="020F0502020204030204" pitchFamily="34" charset="0"/>
                <a:cs typeface="Calibri" panose="020F0502020204030204" pitchFamily="34" charset="0"/>
              </a:rPr>
              <a:t> </a:t>
            </a:r>
            <a:r>
              <a:rPr lang="el-GR" sz="2000" kern="100" dirty="0">
                <a:latin typeface="Calibri" panose="020F0502020204030204" pitchFamily="34" charset="0"/>
                <a:ea typeface="Calibri" panose="020F0502020204030204" pitchFamily="34" charset="0"/>
                <a:cs typeface="Calibri" panose="020F0502020204030204" pitchFamily="34" charset="0"/>
              </a:rPr>
              <a:t>σ</a:t>
            </a:r>
            <a:r>
              <a:rPr lang="el-GR" sz="2000" kern="100" dirty="0">
                <a:effectLst/>
                <a:latin typeface="Calibri" panose="020F0502020204030204" pitchFamily="34" charset="0"/>
                <a:ea typeface="Calibri" panose="020F0502020204030204" pitchFamily="34" charset="0"/>
                <a:cs typeface="Calibri" panose="020F0502020204030204" pitchFamily="34" charset="0"/>
              </a:rPr>
              <a:t>υμμετέχει όλος ο μηχανισμός και μεταξύ άλλων κρίνεται και η ικανότητα του οργανισμού να συντονίσει όλα τα διαθέσιμα μέσα και πόρους που διαθέτει</a:t>
            </a:r>
          </a:p>
          <a:p>
            <a:pPr marL="0" indent="0">
              <a:buNone/>
            </a:pPr>
            <a:endParaRPr lang="el-GR" sz="2000" kern="1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l-GR" sz="2000" kern="100" dirty="0">
                <a:latin typeface="Calibri" panose="020F0502020204030204" pitchFamily="34" charset="0"/>
                <a:ea typeface="Calibri" panose="020F0502020204030204" pitchFamily="34" charset="0"/>
                <a:cs typeface="Calibri" panose="020F0502020204030204" pitchFamily="34" charset="0"/>
              </a:rPr>
              <a:t>Γ</a:t>
            </a:r>
            <a:r>
              <a:rPr lang="el-GR" sz="2000" kern="100" dirty="0">
                <a:effectLst/>
                <a:latin typeface="Calibri" panose="020F0502020204030204" pitchFamily="34" charset="0"/>
                <a:ea typeface="Calibri" panose="020F0502020204030204" pitchFamily="34" charset="0"/>
                <a:cs typeface="Calibri" panose="020F0502020204030204" pitchFamily="34" charset="0"/>
              </a:rPr>
              <a:t>ια να προκληθεί κρίση σε ένα οργανισμό δρουν </a:t>
            </a:r>
            <a:r>
              <a:rPr lang="el-GR" sz="2000" b="1" kern="100" dirty="0">
                <a:effectLst/>
                <a:latin typeface="Calibri" panose="020F0502020204030204" pitchFamily="34" charset="0"/>
                <a:ea typeface="Calibri" panose="020F0502020204030204" pitchFamily="34" charset="0"/>
                <a:cs typeface="Calibri" panose="020F0502020204030204" pitchFamily="34" charset="0"/>
              </a:rPr>
              <a:t>τρεις</a:t>
            </a:r>
            <a:r>
              <a:rPr lang="el-GR" sz="2000" kern="100" dirty="0">
                <a:effectLst/>
                <a:latin typeface="Calibri" panose="020F0502020204030204" pitchFamily="34" charset="0"/>
                <a:ea typeface="Calibri" panose="020F0502020204030204" pitchFamily="34" charset="0"/>
                <a:cs typeface="Calibri" panose="020F0502020204030204" pitchFamily="34" charset="0"/>
              </a:rPr>
              <a:t> βασικές δυνάμεις: </a:t>
            </a:r>
          </a:p>
          <a:p>
            <a:pPr>
              <a:buFont typeface="Wingdings" panose="05000000000000000000" pitchFamily="2" charset="2"/>
              <a:buChar char="v"/>
            </a:pPr>
            <a:r>
              <a:rPr lang="el-GR" sz="2000" kern="100" dirty="0">
                <a:latin typeface="Calibri" panose="020F0502020204030204" pitchFamily="34" charset="0"/>
                <a:ea typeface="Calibri" panose="020F0502020204030204" pitchFamily="34" charset="0"/>
                <a:cs typeface="Calibri" panose="020F0502020204030204" pitchFamily="34" charset="0"/>
              </a:rPr>
              <a:t>Κ</a:t>
            </a:r>
            <a:r>
              <a:rPr lang="el-GR" sz="2000" kern="100" dirty="0">
                <a:effectLst/>
                <a:latin typeface="Calibri" panose="020F0502020204030204" pitchFamily="34" charset="0"/>
                <a:ea typeface="Calibri" panose="020F0502020204030204" pitchFamily="34" charset="0"/>
                <a:cs typeface="Calibri" panose="020F0502020204030204" pitchFamily="34" charset="0"/>
              </a:rPr>
              <a:t>αταλυτικό γεγονός που προκαλεί ή μπορεί να προκαλέσει σημαντικές αλλαγές</a:t>
            </a:r>
          </a:p>
          <a:p>
            <a:pPr>
              <a:buFont typeface="Wingdings" panose="05000000000000000000" pitchFamily="2" charset="2"/>
              <a:buChar char="v"/>
            </a:pPr>
            <a:r>
              <a:rPr lang="el-GR" sz="2000" kern="100" dirty="0">
                <a:latin typeface="Calibri" panose="020F0502020204030204" pitchFamily="34" charset="0"/>
                <a:ea typeface="Calibri" panose="020F0502020204030204" pitchFamily="34" charset="0"/>
                <a:cs typeface="Calibri" panose="020F0502020204030204" pitchFamily="34" charset="0"/>
              </a:rPr>
              <a:t>Η</a:t>
            </a:r>
            <a:r>
              <a:rPr lang="el-GR" sz="2000" kern="100" dirty="0">
                <a:effectLst/>
                <a:latin typeface="Calibri" panose="020F0502020204030204" pitchFamily="34" charset="0"/>
                <a:ea typeface="Calibri" panose="020F0502020204030204" pitchFamily="34" charset="0"/>
                <a:cs typeface="Calibri" panose="020F0502020204030204" pitchFamily="34" charset="0"/>
              </a:rPr>
              <a:t> αντιληπτική αδυναμία αντιμετώπισης, όπου η  διοίκηση θεωρεί ότι ένα γεγονός  είναι πέραν των δυνατοτήτων της</a:t>
            </a:r>
          </a:p>
          <a:p>
            <a:pPr>
              <a:buFont typeface="Wingdings" panose="05000000000000000000" pitchFamily="2" charset="2"/>
              <a:buChar char="v"/>
            </a:pPr>
            <a:r>
              <a:rPr lang="el-GR" sz="2000" kern="100" dirty="0">
                <a:effectLst/>
                <a:latin typeface="Calibri" panose="020F0502020204030204" pitchFamily="34" charset="0"/>
                <a:ea typeface="Calibri" panose="020F0502020204030204" pitchFamily="34" charset="0"/>
                <a:cs typeface="Calibri" panose="020F0502020204030204" pitchFamily="34" charset="0"/>
              </a:rPr>
              <a:t> Η απειλή επιβίωσης, ενδέχεται  οι επικείμενες αλλαγές απειλούν την επιβίωση της επιχείρησης</a:t>
            </a:r>
            <a:endParaRPr lang="el-G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b="1" dirty="0">
              <a:effectLst/>
              <a:latin typeface="Calibri" panose="020F0502020204030204" pitchFamily="34" charset="0"/>
              <a:ea typeface="Calibri" panose="020F0502020204030204" pitchFamily="34" charset="0"/>
            </a:endParaRPr>
          </a:p>
        </p:txBody>
      </p:sp>
      <p:sp>
        <p:nvSpPr>
          <p:cNvPr id="7" name="Ορθογώνιο 6">
            <a:extLst>
              <a:ext uri="{FF2B5EF4-FFF2-40B4-BE49-F238E27FC236}">
                <a16:creationId xmlns:a16="http://schemas.microsoft.com/office/drawing/2014/main" id="{7554C826-1521-110C-2B65-189CFFA76006}"/>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896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04ED8-D5BC-90D9-FA95-B510CE25B869}"/>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3BDD24AD-7E3D-5D86-1D3D-F69806F91173}"/>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5</a:t>
            </a:fld>
            <a:endParaRPr lang="el-GR" altLang="el-GR" sz="1000"/>
          </a:p>
        </p:txBody>
      </p:sp>
      <p:sp>
        <p:nvSpPr>
          <p:cNvPr id="11" name="1 - Τίτλος">
            <a:extLst>
              <a:ext uri="{FF2B5EF4-FFF2-40B4-BE49-F238E27FC236}">
                <a16:creationId xmlns:a16="http://schemas.microsoft.com/office/drawing/2014/main" id="{4869A0A1-99CB-933E-F77C-AFF5FCE68D77}"/>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Αρετές Ηγεσίας</a:t>
            </a:r>
          </a:p>
        </p:txBody>
      </p:sp>
      <p:sp>
        <p:nvSpPr>
          <p:cNvPr id="16389" name="2 - Θέση περιεχομένου">
            <a:extLst>
              <a:ext uri="{FF2B5EF4-FFF2-40B4-BE49-F238E27FC236}">
                <a16:creationId xmlns:a16="http://schemas.microsoft.com/office/drawing/2014/main" id="{DCB56B10-6E4A-769A-B5EC-9FDC4D559EA2}"/>
              </a:ext>
            </a:extLst>
          </p:cNvPr>
          <p:cNvSpPr>
            <a:spLocks noGrp="1"/>
          </p:cNvSpPr>
          <p:nvPr>
            <p:ph idx="1"/>
          </p:nvPr>
        </p:nvSpPr>
        <p:spPr>
          <a:xfrm>
            <a:off x="250825" y="1398588"/>
            <a:ext cx="8642350" cy="4910137"/>
          </a:xfrm>
        </p:spPr>
        <p:txBody>
          <a:bodyPr>
            <a:normAutofit/>
          </a:bodyPr>
          <a:lstStyle/>
          <a:p>
            <a:pPr marL="342900" lvl="0" indent="-342900" algn="just">
              <a:lnSpc>
                <a:spcPct val="115000"/>
              </a:lnSpc>
              <a:buFont typeface="Symbol" panose="05050102010706020507" pitchFamily="18" charset="2"/>
              <a:buChar char=""/>
            </a:pPr>
            <a:r>
              <a:rPr lang="el-GR" sz="2800" b="1" kern="100" dirty="0">
                <a:effectLst/>
                <a:latin typeface="Calibri" panose="020F0502020204030204" pitchFamily="34" charset="0"/>
                <a:ea typeface="Calibri" panose="020F0502020204030204" pitchFamily="34" charset="0"/>
                <a:cs typeface="Calibri" panose="020F0502020204030204" pitchFamily="34" charset="0"/>
              </a:rPr>
              <a:t>Κινητοποιεί και εμπνέει το λαό που διαφορετικά θα ήταν αδρανής και χωρίς προσανατολισμό</a:t>
            </a:r>
          </a:p>
          <a:p>
            <a:pPr marL="342900" lvl="0" indent="-342900" algn="just">
              <a:lnSpc>
                <a:spcPct val="115000"/>
              </a:lnSpc>
              <a:buFont typeface="Symbol" panose="05050102010706020507" pitchFamily="18" charset="2"/>
              <a:buChar char=""/>
            </a:pP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2800" b="1" kern="100" dirty="0">
                <a:effectLst/>
                <a:latin typeface="Calibri" panose="020F0502020204030204" pitchFamily="34" charset="0"/>
                <a:ea typeface="Calibri" panose="020F0502020204030204" pitchFamily="34" charset="0"/>
                <a:cs typeface="Calibri" panose="020F0502020204030204" pitchFamily="34" charset="0"/>
              </a:rPr>
              <a:t>Προάγει την ενότητα και ενθαρρύνει τα μέλη μιας ομάδας να κατευθυνθούν προς την ίδια πλευρά</a:t>
            </a:r>
          </a:p>
          <a:p>
            <a:pPr marL="342900" lvl="0" indent="-342900" algn="just">
              <a:lnSpc>
                <a:spcPct val="115000"/>
              </a:lnSpc>
              <a:buFont typeface="Symbol" panose="05050102010706020507" pitchFamily="18" charset="2"/>
              <a:buChar char=""/>
            </a:pP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l-GR" sz="2800" b="1" kern="100" dirty="0">
                <a:effectLst/>
                <a:latin typeface="Calibri" panose="020F0502020204030204" pitchFamily="34" charset="0"/>
                <a:ea typeface="Calibri" panose="020F0502020204030204" pitchFamily="34" charset="0"/>
                <a:cs typeface="Calibri" panose="020F0502020204030204" pitchFamily="34" charset="0"/>
              </a:rPr>
              <a:t>Ενδυναμώνει τους οργανισμούς δημιουργώντας μία ιεραρχία ευθυνών και πόλων</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endParaRPr lang="el-GR" altLang="el-GR" dirty="0"/>
          </a:p>
        </p:txBody>
      </p:sp>
    </p:spTree>
    <p:extLst>
      <p:ext uri="{BB962C8B-B14F-4D97-AF65-F5344CB8AC3E}">
        <p14:creationId xmlns:p14="http://schemas.microsoft.com/office/powerpoint/2010/main" val="28485111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D638F-8039-F7D6-5CF3-CE310A86CD03}"/>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217C0220-1EED-06A9-1692-EEA0E9313C8E}"/>
              </a:ext>
            </a:extLst>
          </p:cNvPr>
          <p:cNvSpPr>
            <a:spLocks noGrp="1"/>
          </p:cNvSpPr>
          <p:nvPr>
            <p:ph idx="1"/>
          </p:nvPr>
        </p:nvSpPr>
        <p:spPr>
          <a:xfrm>
            <a:off x="611560" y="980728"/>
            <a:ext cx="8229600" cy="5178877"/>
          </a:xfrm>
        </p:spPr>
        <p:txBody>
          <a:bodyPr>
            <a:noAutofit/>
          </a:bodyPr>
          <a:lstStyle/>
          <a:p>
            <a:pPr marL="0" indent="0" algn="ctr">
              <a:buNone/>
            </a:pPr>
            <a:r>
              <a:rPr lang="el-GR" sz="2400" b="1" dirty="0">
                <a:latin typeface="Calibri" panose="020F0502020204030204" pitchFamily="34" charset="0"/>
                <a:ea typeface="Calibri" panose="020F0502020204030204" pitchFamily="34" charset="0"/>
              </a:rPr>
              <a:t>Φ</a:t>
            </a:r>
            <a:r>
              <a:rPr lang="el-GR" sz="2400" b="1" dirty="0">
                <a:effectLst/>
                <a:latin typeface="Calibri" panose="020F0502020204030204" pitchFamily="34" charset="0"/>
                <a:ea typeface="Calibri" panose="020F0502020204030204" pitchFamily="34" charset="0"/>
              </a:rPr>
              <a:t>άσμα συμπεριφοράς Διοίκησης</a:t>
            </a:r>
          </a:p>
          <a:p>
            <a:pPr marL="0" indent="0">
              <a:buNone/>
            </a:pPr>
            <a:r>
              <a:rPr lang="el-GR" sz="2400" dirty="0">
                <a:effectLst/>
                <a:latin typeface="Calibri" panose="020F0502020204030204" pitchFamily="34" charset="0"/>
                <a:ea typeface="Calibri" panose="020F0502020204030204" pitchFamily="34" charset="0"/>
              </a:rPr>
              <a:t>Ο Διοικητής αποφασίζει και αναγγέλλει την απόφαση</a:t>
            </a:r>
            <a:endParaRPr lang="el-GR" sz="2400" dirty="0">
              <a:latin typeface="Calibri" panose="020F0502020204030204" pitchFamily="34" charset="0"/>
              <a:ea typeface="Calibri" panose="020F0502020204030204" pitchFamily="34" charset="0"/>
            </a:endParaRPr>
          </a:p>
          <a:p>
            <a:pPr marL="0" indent="0">
              <a:buNone/>
            </a:pPr>
            <a:r>
              <a:rPr lang="el-GR" sz="2400" dirty="0">
                <a:effectLst/>
                <a:latin typeface="Calibri" panose="020F0502020204030204" pitchFamily="34" charset="0"/>
                <a:ea typeface="Calibri" panose="020F0502020204030204" pitchFamily="34" charset="0"/>
              </a:rPr>
              <a:t>Ο Διοικητής πουλάει την απόφαση</a:t>
            </a:r>
          </a:p>
          <a:p>
            <a:pPr marL="0" indent="0">
              <a:buNone/>
            </a:pPr>
            <a:r>
              <a:rPr lang="el-GR" sz="2400" dirty="0">
                <a:effectLst/>
                <a:latin typeface="Calibri" panose="020F0502020204030204" pitchFamily="34" charset="0"/>
                <a:ea typeface="Calibri" panose="020F0502020204030204" pitchFamily="34" charset="0"/>
              </a:rPr>
              <a:t>Ο Διοικητής παρουσιάζει ιδέες και κάνει ερωτήσεις</a:t>
            </a:r>
            <a:endParaRPr lang="el-GR" sz="2400" dirty="0">
              <a:latin typeface="Calibri" panose="020F0502020204030204" pitchFamily="34" charset="0"/>
              <a:ea typeface="Calibri" panose="020F0502020204030204" pitchFamily="34" charset="0"/>
            </a:endParaRPr>
          </a:p>
          <a:p>
            <a:pPr marL="0" indent="0">
              <a:buNone/>
            </a:pPr>
            <a:r>
              <a:rPr lang="el-GR" sz="2400" dirty="0">
                <a:effectLst/>
                <a:latin typeface="Calibri" panose="020F0502020204030204" pitchFamily="34" charset="0"/>
                <a:ea typeface="Calibri" panose="020F0502020204030204" pitchFamily="34" charset="0"/>
              </a:rPr>
              <a:t>Ο Διοικητής παρουσιάζει μία απόφαση που μπορεί να διαφοροποιηθεί</a:t>
            </a:r>
          </a:p>
          <a:p>
            <a:pPr marL="0" indent="0">
              <a:buNone/>
            </a:pPr>
            <a:r>
              <a:rPr lang="el-GR" sz="2400" dirty="0">
                <a:effectLst/>
                <a:latin typeface="Calibri" panose="020F0502020204030204" pitchFamily="34" charset="0"/>
                <a:ea typeface="Calibri" panose="020F0502020204030204" pitchFamily="34" charset="0"/>
              </a:rPr>
              <a:t>Ο Διοικητής παρουσιάζει το πρόβλημα, δέχεται εισηγήσεις και αποφασίζει</a:t>
            </a:r>
            <a:endParaRPr lang="el-GR" sz="2400" b="1" dirty="0">
              <a:latin typeface="Calibri" panose="020F0502020204030204" pitchFamily="34" charset="0"/>
              <a:ea typeface="Calibri" panose="020F0502020204030204" pitchFamily="34" charset="0"/>
            </a:endParaRPr>
          </a:p>
          <a:p>
            <a:pPr marL="0" indent="0">
              <a:buNone/>
            </a:pPr>
            <a:r>
              <a:rPr lang="el-GR" sz="2400" dirty="0">
                <a:effectLst/>
                <a:latin typeface="Calibri" panose="020F0502020204030204" pitchFamily="34" charset="0"/>
                <a:ea typeface="Calibri" panose="020F0502020204030204" pitchFamily="34" charset="0"/>
              </a:rPr>
              <a:t>Ο Διοικητής καθορίζει τα όρια και ζητά από την ομάδα να προτείνει</a:t>
            </a:r>
            <a:endParaRPr lang="el-GR" sz="2400" b="1" dirty="0">
              <a:effectLst/>
              <a:latin typeface="Calibri" panose="020F0502020204030204" pitchFamily="34" charset="0"/>
              <a:ea typeface="Calibri" panose="020F0502020204030204" pitchFamily="34" charset="0"/>
            </a:endParaRPr>
          </a:p>
          <a:p>
            <a:pPr marL="0" indent="0">
              <a:buNone/>
            </a:pPr>
            <a:r>
              <a:rPr lang="el-GR" sz="2400" dirty="0">
                <a:effectLst/>
                <a:latin typeface="Calibri" panose="020F0502020204030204" pitchFamily="34" charset="0"/>
                <a:ea typeface="Calibri" panose="020F0502020204030204" pitchFamily="34" charset="0"/>
              </a:rPr>
              <a:t>Ο Διοικητής επιτρέπει στους υφισταμένους τους να κινούνται μέσα στα όρια που έχουν καθοριστεί από τους προϊσταμένους τους  </a:t>
            </a:r>
            <a:endParaRPr lang="el-GR" sz="2400" dirty="0">
              <a:latin typeface="Calibri" panose="020F0502020204030204" pitchFamily="34" charset="0"/>
              <a:ea typeface="Calibri" panose="020F0502020204030204" pitchFamily="34" charset="0"/>
            </a:endParaRPr>
          </a:p>
          <a:p>
            <a:pPr marL="0" indent="0">
              <a:buNone/>
            </a:pPr>
            <a:endParaRPr lang="el-GR" sz="2400" b="1" dirty="0">
              <a:effectLst/>
              <a:latin typeface="Calibri" panose="020F0502020204030204" pitchFamily="34" charset="0"/>
              <a:ea typeface="Calibri" panose="020F0502020204030204" pitchFamily="34" charset="0"/>
            </a:endParaRPr>
          </a:p>
        </p:txBody>
      </p:sp>
      <p:sp>
        <p:nvSpPr>
          <p:cNvPr id="7" name="Ορθογώνιο 6">
            <a:extLst>
              <a:ext uri="{FF2B5EF4-FFF2-40B4-BE49-F238E27FC236}">
                <a16:creationId xmlns:a16="http://schemas.microsoft.com/office/drawing/2014/main" id="{20AF36AC-E8D2-0DC5-52C6-B7227BCD387D}"/>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6019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5CA23-6133-2547-EB22-DADE7FA325B4}"/>
            </a:ext>
          </a:extLst>
        </p:cNvPr>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314CE114-E0D8-4599-D9D7-8ECA60E65499}"/>
              </a:ext>
            </a:extLst>
          </p:cNvPr>
          <p:cNvSpPr>
            <a:spLocks noGrp="1"/>
          </p:cNvSpPr>
          <p:nvPr>
            <p:ph idx="1"/>
          </p:nvPr>
        </p:nvSpPr>
        <p:spPr>
          <a:xfrm>
            <a:off x="611560" y="980728"/>
            <a:ext cx="8229600" cy="5688631"/>
          </a:xfrm>
        </p:spPr>
        <p:txBody>
          <a:bodyPr>
            <a:noAutofit/>
          </a:bodyPr>
          <a:lstStyle/>
          <a:p>
            <a:pPr marL="0" indent="0" algn="ctr">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Διαδικασία λήψης αποφάσεων</a:t>
            </a:r>
          </a:p>
          <a:p>
            <a:pPr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1</a:t>
            </a:r>
            <a:r>
              <a:rPr lang="el-GR" sz="2400" b="1" kern="100" baseline="30000" dirty="0">
                <a:effectLst/>
                <a:latin typeface="Calibri" panose="020F0502020204030204" pitchFamily="34" charset="0"/>
                <a:ea typeface="Calibri" panose="020F0502020204030204" pitchFamily="34" charset="0"/>
                <a:cs typeface="Calibri" panose="020F0502020204030204" pitchFamily="34" charset="0"/>
              </a:rPr>
              <a:t>η</a:t>
            </a:r>
            <a:r>
              <a:rPr lang="el-GR" sz="2400" b="1" kern="100" dirty="0">
                <a:effectLst/>
                <a:latin typeface="Calibri" panose="020F0502020204030204" pitchFamily="34" charset="0"/>
                <a:ea typeface="Calibri" panose="020F0502020204030204" pitchFamily="34" charset="0"/>
                <a:cs typeface="Calibri" panose="020F0502020204030204" pitchFamily="34" charset="0"/>
              </a:rPr>
              <a:t> Φάση (προπαρασκευή): </a:t>
            </a: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Στάδιο 1</a:t>
            </a:r>
            <a:r>
              <a:rPr lang="el-GR" sz="2400" kern="100" baseline="30000" dirty="0">
                <a:effectLst/>
                <a:latin typeface="Calibri" panose="020F0502020204030204" pitchFamily="34" charset="0"/>
                <a:ea typeface="Calibri" panose="020F0502020204030204" pitchFamily="34" charset="0"/>
                <a:cs typeface="Calibri" panose="020F0502020204030204" pitchFamily="34" charset="0"/>
              </a:rPr>
              <a:t>ο</a:t>
            </a:r>
            <a:r>
              <a:rPr lang="el-GR" sz="2400" kern="100" dirty="0">
                <a:effectLst/>
                <a:latin typeface="Calibri" panose="020F0502020204030204" pitchFamily="34" charset="0"/>
                <a:ea typeface="Calibri" panose="020F0502020204030204" pitchFamily="34" charset="0"/>
                <a:cs typeface="Calibri" panose="020F0502020204030204" pitchFamily="34" charset="0"/>
              </a:rPr>
              <a:t> ο εντοπισμός του προβλήματος και 2</a:t>
            </a:r>
            <a:r>
              <a:rPr lang="el-GR" sz="2400" kern="100" baseline="30000" dirty="0">
                <a:effectLst/>
                <a:latin typeface="Calibri" panose="020F0502020204030204" pitchFamily="34" charset="0"/>
                <a:ea typeface="Calibri" panose="020F0502020204030204" pitchFamily="34" charset="0"/>
                <a:cs typeface="Calibri" panose="020F0502020204030204" pitchFamily="34" charset="0"/>
              </a:rPr>
              <a:t>ο</a:t>
            </a:r>
            <a:r>
              <a:rPr lang="el-GR" sz="2400" kern="100" dirty="0">
                <a:effectLst/>
                <a:latin typeface="Calibri" panose="020F0502020204030204" pitchFamily="34" charset="0"/>
                <a:ea typeface="Calibri" panose="020F0502020204030204" pitchFamily="34" charset="0"/>
                <a:cs typeface="Calibri" panose="020F0502020204030204" pitchFamily="34" charset="0"/>
              </a:rPr>
              <a:t> η συγκέντρωση των πληροφοριών</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2</a:t>
            </a:r>
            <a:r>
              <a:rPr lang="el-GR" sz="2400" b="1" kern="100" baseline="30000" dirty="0">
                <a:effectLst/>
                <a:latin typeface="Calibri" panose="020F0502020204030204" pitchFamily="34" charset="0"/>
                <a:ea typeface="Calibri" panose="020F0502020204030204" pitchFamily="34" charset="0"/>
                <a:cs typeface="Calibri" panose="020F0502020204030204" pitchFamily="34" charset="0"/>
              </a:rPr>
              <a:t>η </a:t>
            </a:r>
            <a:r>
              <a:rPr lang="el-GR" sz="2400" b="1" kern="100" dirty="0">
                <a:effectLst/>
                <a:latin typeface="Calibri" panose="020F0502020204030204" pitchFamily="34" charset="0"/>
                <a:ea typeface="Calibri" panose="020F0502020204030204" pitchFamily="34" charset="0"/>
                <a:cs typeface="Calibri" panose="020F0502020204030204" pitchFamily="34" charset="0"/>
              </a:rPr>
              <a:t>Φάση (απόφαση): </a:t>
            </a: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3</a:t>
            </a:r>
            <a:r>
              <a:rPr lang="el-GR" sz="2400" kern="100" baseline="30000" dirty="0">
                <a:effectLst/>
                <a:latin typeface="Calibri" panose="020F0502020204030204" pitchFamily="34" charset="0"/>
                <a:ea typeface="Calibri" panose="020F0502020204030204" pitchFamily="34" charset="0"/>
                <a:cs typeface="Calibri" panose="020F0502020204030204" pitchFamily="34" charset="0"/>
              </a:rPr>
              <a:t>ο</a:t>
            </a:r>
            <a:r>
              <a:rPr lang="el-GR" sz="2400" kern="100" dirty="0">
                <a:effectLst/>
                <a:latin typeface="Calibri" panose="020F0502020204030204" pitchFamily="34" charset="0"/>
                <a:ea typeface="Calibri" panose="020F0502020204030204" pitchFamily="34" charset="0"/>
                <a:cs typeface="Calibri" panose="020F0502020204030204" pitchFamily="34" charset="0"/>
              </a:rPr>
              <a:t> στάδιο η ανάπτυξη και καταγραφή τρόπων ενέργειας, </a:t>
            </a:r>
          </a:p>
          <a:p>
            <a:pPr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4</a:t>
            </a:r>
            <a:r>
              <a:rPr lang="el-GR" sz="2400" kern="100" baseline="30000" dirty="0">
                <a:effectLst/>
                <a:latin typeface="Calibri" panose="020F0502020204030204" pitchFamily="34" charset="0"/>
                <a:ea typeface="Calibri" panose="020F0502020204030204" pitchFamily="34" charset="0"/>
                <a:cs typeface="Calibri" panose="020F0502020204030204" pitchFamily="34" charset="0"/>
              </a:rPr>
              <a:t>ο</a:t>
            </a:r>
            <a:r>
              <a:rPr lang="el-GR" sz="2400" kern="100" dirty="0">
                <a:effectLst/>
                <a:latin typeface="Calibri" panose="020F0502020204030204" pitchFamily="34" charset="0"/>
                <a:ea typeface="Calibri" panose="020F0502020204030204" pitchFamily="34" charset="0"/>
                <a:cs typeface="Calibri" panose="020F0502020204030204" pitchFamily="34" charset="0"/>
              </a:rPr>
              <a:t> στάδιο η ανάλυση των τρόπων ενέργειας και 5</a:t>
            </a:r>
            <a:r>
              <a:rPr lang="el-GR" sz="2400" kern="100" baseline="30000" dirty="0">
                <a:effectLst/>
                <a:latin typeface="Calibri" panose="020F0502020204030204" pitchFamily="34" charset="0"/>
                <a:ea typeface="Calibri" panose="020F0502020204030204" pitchFamily="34" charset="0"/>
                <a:cs typeface="Calibri" panose="020F0502020204030204" pitchFamily="34" charset="0"/>
              </a:rPr>
              <a:t>ο</a:t>
            </a:r>
            <a:r>
              <a:rPr lang="el-GR" sz="2400" kern="100" dirty="0">
                <a:effectLst/>
                <a:latin typeface="Calibri" panose="020F0502020204030204" pitchFamily="34" charset="0"/>
                <a:ea typeface="Calibri" panose="020F0502020204030204" pitchFamily="34" charset="0"/>
                <a:cs typeface="Calibri" panose="020F0502020204030204" pitchFamily="34" charset="0"/>
              </a:rPr>
              <a:t> η σύγκρισης των τρόπων ενέργειας.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2400" b="1" kern="100" dirty="0">
                <a:effectLst/>
                <a:latin typeface="Calibri" panose="020F0502020204030204" pitchFamily="34" charset="0"/>
                <a:ea typeface="Calibri" panose="020F0502020204030204" pitchFamily="34" charset="0"/>
                <a:cs typeface="Calibri" panose="020F0502020204030204" pitchFamily="34" charset="0"/>
              </a:rPr>
              <a:t>3</a:t>
            </a:r>
            <a:r>
              <a:rPr lang="el-GR" sz="2400" b="1" kern="100" baseline="30000" dirty="0">
                <a:effectLst/>
                <a:latin typeface="Calibri" panose="020F0502020204030204" pitchFamily="34" charset="0"/>
                <a:ea typeface="Calibri" panose="020F0502020204030204" pitchFamily="34" charset="0"/>
                <a:cs typeface="Calibri" panose="020F0502020204030204" pitchFamily="34" charset="0"/>
              </a:rPr>
              <a:t>η</a:t>
            </a:r>
            <a:r>
              <a:rPr lang="el-GR" sz="2400" b="1" kern="100" dirty="0">
                <a:effectLst/>
                <a:latin typeface="Calibri" panose="020F0502020204030204" pitchFamily="34" charset="0"/>
                <a:ea typeface="Calibri" panose="020F0502020204030204" pitchFamily="34" charset="0"/>
                <a:cs typeface="Calibri" panose="020F0502020204030204" pitchFamily="34" charset="0"/>
              </a:rPr>
              <a:t> Φάση (εφαρμογή/επαναξιολόγηση): </a:t>
            </a:r>
          </a:p>
          <a:p>
            <a:pPr marL="0" indent="0" algn="just">
              <a:lnSpc>
                <a:spcPct val="115000"/>
              </a:lnSpc>
              <a:spcAft>
                <a:spcPts val="800"/>
              </a:spcAft>
              <a:buNone/>
            </a:pPr>
            <a:r>
              <a:rPr lang="el-GR" sz="2400" kern="100" dirty="0">
                <a:effectLst/>
                <a:latin typeface="Calibri" panose="020F0502020204030204" pitchFamily="34" charset="0"/>
                <a:ea typeface="Calibri" panose="020F0502020204030204" pitchFamily="34" charset="0"/>
                <a:cs typeface="Calibri" panose="020F0502020204030204" pitchFamily="34" charset="0"/>
              </a:rPr>
              <a:t> 6</a:t>
            </a:r>
            <a:r>
              <a:rPr lang="el-GR" sz="2400" kern="100" baseline="30000" dirty="0">
                <a:effectLst/>
                <a:latin typeface="Calibri" panose="020F0502020204030204" pitchFamily="34" charset="0"/>
                <a:ea typeface="Calibri" panose="020F0502020204030204" pitchFamily="34" charset="0"/>
                <a:cs typeface="Calibri" panose="020F0502020204030204" pitchFamily="34" charset="0"/>
              </a:rPr>
              <a:t>ο</a:t>
            </a:r>
            <a:r>
              <a:rPr lang="el-GR" sz="2400" kern="100" dirty="0">
                <a:effectLst/>
                <a:latin typeface="Calibri" panose="020F0502020204030204" pitchFamily="34" charset="0"/>
                <a:ea typeface="Calibri" panose="020F0502020204030204" pitchFamily="34" charset="0"/>
                <a:cs typeface="Calibri" panose="020F0502020204030204" pitchFamily="34" charset="0"/>
              </a:rPr>
              <a:t> στάδιο η δράση (εφαρμογή και επαναξιολόγηση - παρακολούθησης της απόφασης).</a:t>
            </a:r>
            <a:endParaRPr lang="el-G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2400" b="1" dirty="0">
              <a:effectLst/>
              <a:latin typeface="Calibri" panose="020F0502020204030204" pitchFamily="34" charset="0"/>
              <a:ea typeface="Calibri" panose="020F0502020204030204" pitchFamily="34" charset="0"/>
            </a:endParaRPr>
          </a:p>
        </p:txBody>
      </p:sp>
      <p:sp>
        <p:nvSpPr>
          <p:cNvPr id="7" name="Ορθογώνιο 6">
            <a:extLst>
              <a:ext uri="{FF2B5EF4-FFF2-40B4-BE49-F238E27FC236}">
                <a16:creationId xmlns:a16="http://schemas.microsoft.com/office/drawing/2014/main" id="{31536F7C-C673-19EF-3555-15ACBBC4CE7F}"/>
              </a:ext>
            </a:extLst>
          </p:cNvPr>
          <p:cNvSpPr/>
          <p:nvPr/>
        </p:nvSpPr>
        <p:spPr>
          <a:xfrm>
            <a:off x="611560" y="188641"/>
            <a:ext cx="7992888" cy="509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b="1" i="1" kern="100" dirty="0">
              <a:effectLst/>
              <a:latin typeface="Calibri" panose="020F0502020204030204" pitchFamily="34" charset="0"/>
              <a:ea typeface="Calibri" panose="020F0502020204030204" pitchFamily="34" charset="0"/>
              <a:cs typeface="Calibri" panose="020F0502020204030204" pitchFamily="34" charset="0"/>
            </a:endParaRPr>
          </a:p>
          <a:p>
            <a:pPr algn="ctr"/>
            <a:r>
              <a:rPr lang="el-GR" sz="3200" b="1" i="1" kern="100" dirty="0">
                <a:effectLst/>
                <a:latin typeface="Calibri" panose="020F0502020204030204" pitchFamily="34" charset="0"/>
                <a:ea typeface="Calibri" panose="020F0502020204030204" pitchFamily="34" charset="0"/>
                <a:cs typeface="Calibri" panose="020F0502020204030204" pitchFamily="34" charset="0"/>
              </a:rPr>
              <a:t>Ηγεσία και «η στιγμή της απόφασης»</a:t>
            </a:r>
            <a:endParaRPr lang="el-GR"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01147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 Τίτλος"/>
          <p:cNvSpPr txBox="1">
            <a:spLocks/>
          </p:cNvSpPr>
          <p:nvPr/>
        </p:nvSpPr>
        <p:spPr>
          <a:xfrm>
            <a:off x="214282" y="142852"/>
            <a:ext cx="8640960" cy="810898"/>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5400" b="1" i="0" u="none" strike="noStrike" kern="1200" cap="none" spc="0" normalizeH="0" baseline="0" noProof="0" dirty="0">
                <a:ln>
                  <a:noFill/>
                </a:ln>
                <a:solidFill>
                  <a:schemeClr val="accent6">
                    <a:lumMod val="75000"/>
                  </a:schemeClr>
                </a:solidFill>
                <a:effectLst/>
                <a:uLnTx/>
                <a:uFillTx/>
                <a:latin typeface="+mj-lt"/>
                <a:ea typeface="+mj-ea"/>
                <a:cs typeface="+mj-cs"/>
              </a:rPr>
              <a:t>Επίπεδα Ανάλυσης</a:t>
            </a:r>
          </a:p>
        </p:txBody>
      </p:sp>
      <p:sp>
        <p:nvSpPr>
          <p:cNvPr id="7" name="2 - Θέση περιεχομένου"/>
          <p:cNvSpPr txBox="1">
            <a:spLocks/>
          </p:cNvSpPr>
          <p:nvPr/>
        </p:nvSpPr>
        <p:spPr>
          <a:xfrm>
            <a:off x="214282" y="1000108"/>
            <a:ext cx="8712398" cy="2571768"/>
          </a:xfrm>
          <a:prstGeom prst="rect">
            <a:avLst/>
          </a:prstGeom>
          <a:solidFill>
            <a:schemeClr val="accent3">
              <a:lumMod val="60000"/>
              <a:lumOff val="40000"/>
            </a:schemeClr>
          </a:solidFill>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schemeClr val="accent2">
                    <a:lumMod val="75000"/>
                  </a:schemeClr>
                </a:solidFill>
                <a:effectLst/>
                <a:uLnTx/>
                <a:uFillTx/>
                <a:latin typeface="+mn-lt"/>
                <a:ea typeface="+mn-ea"/>
                <a:cs typeface="+mn-cs"/>
              </a:rPr>
              <a:t>Άτομο:</a:t>
            </a:r>
            <a:r>
              <a:rPr kumimoji="0" lang="el-GR" sz="3200" b="0" i="0" u="none" strike="noStrike" kern="1200" cap="none" spc="0" normalizeH="0" baseline="0" noProof="0" dirty="0">
                <a:ln>
                  <a:noFill/>
                </a:ln>
                <a:solidFill>
                  <a:schemeClr val="bg1">
                    <a:lumMod val="65000"/>
                  </a:schemeClr>
                </a:solidFill>
                <a:effectLst/>
                <a:uLnTx/>
                <a:uFillTx/>
                <a:latin typeface="+mn-lt"/>
                <a:ea typeface="+mn-ea"/>
                <a:cs typeface="+mn-cs"/>
              </a:rPr>
              <a:t> </a:t>
            </a:r>
            <a:r>
              <a:rPr kumimoji="0" lang="el-GR" sz="3200" b="1" i="0" u="none" strike="noStrike" kern="1200" cap="none" spc="0" normalizeH="0" baseline="0" noProof="0" dirty="0">
                <a:ln>
                  <a:noFill/>
                </a:ln>
                <a:solidFill>
                  <a:schemeClr val="accent6">
                    <a:lumMod val="75000"/>
                  </a:schemeClr>
                </a:solidFill>
                <a:effectLst/>
                <a:uLnTx/>
                <a:uFillTx/>
                <a:latin typeface="+mn-lt"/>
                <a:ea typeface="+mn-ea"/>
                <a:cs typeface="+mn-cs"/>
              </a:rPr>
              <a:t>ηγεσία, λήψη αποφάσεων</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l-GR" b="0" i="0" u="none" strike="noStrike" kern="1200" cap="none" spc="0" normalizeH="0" baseline="0" noProof="0" dirty="0">
              <a:ln>
                <a:noFill/>
              </a:ln>
              <a:solidFill>
                <a:schemeClr val="bg1">
                  <a:lumMod val="6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schemeClr val="accent2">
                    <a:lumMod val="75000"/>
                  </a:schemeClr>
                </a:solidFill>
                <a:effectLst/>
                <a:uLnTx/>
                <a:uFillTx/>
                <a:latin typeface="+mn-lt"/>
                <a:ea typeface="+mn-ea"/>
                <a:cs typeface="+mn-cs"/>
              </a:rPr>
              <a:t>Κράτος:</a:t>
            </a:r>
            <a:r>
              <a:rPr kumimoji="0" lang="el-GR" sz="3200" b="0" i="0" u="none" strike="noStrike" kern="1200" cap="none" spc="0" normalizeH="0" baseline="0" noProof="0" dirty="0">
                <a:ln>
                  <a:noFill/>
                </a:ln>
                <a:solidFill>
                  <a:schemeClr val="bg1">
                    <a:lumMod val="65000"/>
                  </a:schemeClr>
                </a:solidFill>
                <a:effectLst/>
                <a:uLnTx/>
                <a:uFillTx/>
                <a:latin typeface="+mn-lt"/>
                <a:ea typeface="+mn-ea"/>
                <a:cs typeface="+mn-cs"/>
              </a:rPr>
              <a:t> </a:t>
            </a:r>
            <a:r>
              <a:rPr lang="el-GR" sz="3200" b="1" dirty="0">
                <a:solidFill>
                  <a:schemeClr val="accent6">
                    <a:lumMod val="75000"/>
                  </a:schemeClr>
                </a:solidFill>
              </a:rPr>
              <a:t>εσωτερικές μεταβλητές</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l-GR" sz="2000" b="0" i="0" u="none" strike="noStrike" kern="1200" cap="none" spc="0" normalizeH="0" baseline="0" noProof="0" dirty="0">
              <a:ln>
                <a:noFill/>
              </a:ln>
              <a:solidFill>
                <a:schemeClr val="bg1">
                  <a:lumMod val="6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l-GR" sz="3200" b="1" i="0" u="none" strike="noStrike" kern="1200" cap="none" spc="0" normalizeH="0" baseline="0" noProof="0" dirty="0">
                <a:ln>
                  <a:noFill/>
                </a:ln>
                <a:solidFill>
                  <a:schemeClr val="accent2">
                    <a:lumMod val="75000"/>
                  </a:schemeClr>
                </a:solidFill>
                <a:effectLst/>
                <a:uLnTx/>
                <a:uFillTx/>
                <a:latin typeface="+mn-lt"/>
                <a:ea typeface="+mn-ea"/>
                <a:cs typeface="+mn-cs"/>
              </a:rPr>
              <a:t>Διεθνές Σύστημα: </a:t>
            </a:r>
            <a:r>
              <a:rPr kumimoji="0" lang="el-GR" sz="3200" b="1" i="0" u="none" strike="noStrike" kern="1200" cap="none" spc="0" normalizeH="0" baseline="0" noProof="0" dirty="0">
                <a:ln>
                  <a:noFill/>
                </a:ln>
                <a:solidFill>
                  <a:schemeClr val="accent6">
                    <a:lumMod val="75000"/>
                  </a:schemeClr>
                </a:solidFill>
                <a:effectLst/>
                <a:uLnTx/>
                <a:uFillTx/>
                <a:latin typeface="+mn-lt"/>
                <a:ea typeface="+mn-ea"/>
                <a:cs typeface="+mn-cs"/>
              </a:rPr>
              <a:t>δομικές μεταβλητές</a:t>
            </a:r>
          </a:p>
        </p:txBody>
      </p:sp>
      <p:sp>
        <p:nvSpPr>
          <p:cNvPr id="8" name="7 - Στρογγυλεμένο ορθογώνιο"/>
          <p:cNvSpPr/>
          <p:nvPr/>
        </p:nvSpPr>
        <p:spPr>
          <a:xfrm>
            <a:off x="1000100" y="3929066"/>
            <a:ext cx="7072362" cy="228601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000" b="1" dirty="0">
                <a:solidFill>
                  <a:schemeClr val="tx1"/>
                </a:solidFill>
              </a:rPr>
              <a:t>Διεθνής Πολιτική: </a:t>
            </a:r>
          </a:p>
          <a:p>
            <a:pPr>
              <a:buFont typeface="Wingdings" pitchFamily="2" charset="2"/>
              <a:buChar char="Ø"/>
            </a:pPr>
            <a:r>
              <a:rPr lang="el-GR" b="1" dirty="0">
                <a:solidFill>
                  <a:srgbClr val="7030A0"/>
                </a:solidFill>
              </a:rPr>
              <a:t>κράτη &amp; διεθνείς θεσμοί</a:t>
            </a:r>
          </a:p>
          <a:p>
            <a:endParaRPr lang="el-GR" sz="1400" dirty="0"/>
          </a:p>
          <a:p>
            <a:r>
              <a:rPr lang="el-GR" sz="2000" b="1" dirty="0">
                <a:solidFill>
                  <a:schemeClr val="tx1"/>
                </a:solidFill>
              </a:rPr>
              <a:t>Παγκόσμια Πολιτική: </a:t>
            </a:r>
          </a:p>
          <a:p>
            <a:pPr>
              <a:buFont typeface="Wingdings" pitchFamily="2" charset="2"/>
              <a:buChar char="Ø"/>
            </a:pPr>
            <a:r>
              <a:rPr lang="el-GR" b="1" dirty="0">
                <a:solidFill>
                  <a:srgbClr val="7030A0"/>
                </a:solidFill>
              </a:rPr>
              <a:t>πολλά επίπεδα (παγκόσμιο, περιφερειακό, εθνικό, ενδο-κρατικό</a:t>
            </a:r>
          </a:p>
          <a:p>
            <a:pPr>
              <a:buFont typeface="Wingdings" pitchFamily="2" charset="2"/>
              <a:buChar char="Ø"/>
            </a:pPr>
            <a:r>
              <a:rPr lang="el-GR" b="1" dirty="0">
                <a:solidFill>
                  <a:srgbClr val="7030A0"/>
                </a:solidFill>
              </a:rPr>
              <a:t>Νέοι μη κρατικοί δρώντες, σύνθετη αλληλεξάρτηση, διακυβέρνηση</a:t>
            </a:r>
          </a:p>
        </p:txBody>
      </p:sp>
    </p:spTree>
    <p:extLst>
      <p:ext uri="{BB962C8B-B14F-4D97-AF65-F5344CB8AC3E}">
        <p14:creationId xmlns:p14="http://schemas.microsoft.com/office/powerpoint/2010/main" val="3650794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rc_mi" descr="http://cvsteps.com/wp-content/uploads/question.jpg"/>
          <p:cNvPicPr/>
          <p:nvPr/>
        </p:nvPicPr>
        <p:blipFill>
          <a:blip r:embed="rId2"/>
          <a:srcRect/>
          <a:stretch>
            <a:fillRect/>
          </a:stretch>
        </p:blipFill>
        <p:spPr bwMode="auto">
          <a:xfrm>
            <a:off x="928662" y="642918"/>
            <a:ext cx="7286676" cy="5214974"/>
          </a:xfrm>
          <a:prstGeom prst="rect">
            <a:avLst/>
          </a:prstGeom>
          <a:noFill/>
          <a:ln w="9525">
            <a:noFill/>
            <a:miter lim="800000"/>
            <a:headEnd/>
            <a:tailEnd/>
          </a:ln>
        </p:spPr>
      </p:pic>
    </p:spTree>
    <p:extLst>
      <p:ext uri="{BB962C8B-B14F-4D97-AF65-F5344CB8AC3E}">
        <p14:creationId xmlns:p14="http://schemas.microsoft.com/office/powerpoint/2010/main" val="368987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2A16D-3A66-815B-B42D-89152CB31800}"/>
            </a:ext>
          </a:extLst>
        </p:cNvPr>
        <p:cNvGrpSpPr/>
        <p:nvPr/>
      </p:nvGrpSpPr>
      <p:grpSpPr>
        <a:xfrm>
          <a:off x="0" y="0"/>
          <a:ext cx="0" cy="0"/>
          <a:chOff x="0" y="0"/>
          <a:chExt cx="0" cy="0"/>
        </a:xfrm>
      </p:grpSpPr>
      <p:sp>
        <p:nvSpPr>
          <p:cNvPr id="3" name="2 - Υπότιτλος">
            <a:extLst>
              <a:ext uri="{FF2B5EF4-FFF2-40B4-BE49-F238E27FC236}">
                <a16:creationId xmlns:a16="http://schemas.microsoft.com/office/drawing/2014/main" id="{E426E15D-4B11-7629-22AD-6C60DF7554F5}"/>
              </a:ext>
            </a:extLst>
          </p:cNvPr>
          <p:cNvSpPr>
            <a:spLocks noGrp="1"/>
          </p:cNvSpPr>
          <p:nvPr>
            <p:ph type="subTitle" idx="1"/>
          </p:nvPr>
        </p:nvSpPr>
        <p:spPr>
          <a:xfrm>
            <a:off x="229114" y="1340768"/>
            <a:ext cx="8715436" cy="4968552"/>
          </a:xfrm>
        </p:spPr>
        <p:txBody>
          <a:bodyPr>
            <a:normAutofit/>
          </a:bodyPr>
          <a:lstStyle/>
          <a:p>
            <a:pPr algn="just">
              <a:lnSpc>
                <a:spcPct val="115000"/>
              </a:lnSpc>
              <a:spcAft>
                <a:spcPts val="800"/>
              </a:spcAft>
              <a:buNone/>
            </a:pPr>
            <a:r>
              <a:rPr lang="el-GR" sz="1800" b="1" i="1" kern="100" dirty="0">
                <a:effectLst/>
                <a:latin typeface="Calibri" panose="020F0502020204030204" pitchFamily="34" charset="0"/>
                <a:ea typeface="Calibri" panose="020F0502020204030204" pitchFamily="34" charset="0"/>
                <a:cs typeface="Calibri" panose="020F0502020204030204" pitchFamily="34" charset="0"/>
              </a:rPr>
              <a:t>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l-GR" sz="2800" b="1" dirty="0">
                <a:latin typeface="Calibri" panose="020F0502020204030204" pitchFamily="34" charset="0"/>
                <a:ea typeface="Calibri" panose="020F0502020204030204" pitchFamily="34" charset="0"/>
              </a:rPr>
              <a:t>Λ</a:t>
            </a:r>
            <a:r>
              <a:rPr lang="el-GR" sz="2800" b="1" dirty="0">
                <a:effectLst/>
                <a:latin typeface="Calibri" panose="020F0502020204030204" pitchFamily="34" charset="0"/>
                <a:ea typeface="Calibri" panose="020F0502020204030204" pitchFamily="34" charset="0"/>
              </a:rPr>
              <a:t>αϊκισμός  περιγράψει:</a:t>
            </a:r>
          </a:p>
          <a:p>
            <a:pPr marL="457200" indent="-457200" algn="just">
              <a:lnSpc>
                <a:spcPct val="115000"/>
              </a:lnSpc>
              <a:spcAft>
                <a:spcPts val="800"/>
              </a:spcAft>
              <a:buFont typeface="Arial" panose="020B0604020202020204" pitchFamily="34" charset="0"/>
              <a:buChar char="•"/>
            </a:pPr>
            <a:r>
              <a:rPr lang="el-GR" sz="2800" b="1" dirty="0">
                <a:latin typeface="Calibri" panose="020F0502020204030204" pitchFamily="34" charset="0"/>
                <a:ea typeface="Calibri" panose="020F0502020204030204" pitchFamily="34" charset="0"/>
              </a:rPr>
              <a:t>Σ</a:t>
            </a:r>
            <a:r>
              <a:rPr lang="el-GR" sz="2800" b="1" dirty="0">
                <a:effectLst/>
                <a:latin typeface="Calibri" panose="020F0502020204030204" pitchFamily="34" charset="0"/>
                <a:ea typeface="Calibri" panose="020F0502020204030204" pitchFamily="34" charset="0"/>
              </a:rPr>
              <a:t>υγκεκριμένη παράδοση πολιτικής σκέψης </a:t>
            </a:r>
          </a:p>
          <a:p>
            <a:pPr marL="457200" indent="-457200" algn="just">
              <a:lnSpc>
                <a:spcPct val="115000"/>
              </a:lnSpc>
              <a:spcAft>
                <a:spcPts val="800"/>
              </a:spcAft>
              <a:buFont typeface="Arial" panose="020B0604020202020204" pitchFamily="34" charset="0"/>
              <a:buChar char="•"/>
            </a:pPr>
            <a:r>
              <a:rPr lang="el-GR" sz="2800" b="1" dirty="0">
                <a:latin typeface="Calibri" panose="020F0502020204030204" pitchFamily="34" charset="0"/>
                <a:ea typeface="Calibri" panose="020F0502020204030204" pitchFamily="34" charset="0"/>
              </a:rPr>
              <a:t>Π</a:t>
            </a:r>
            <a:r>
              <a:rPr lang="el-GR" sz="2800" b="1" dirty="0">
                <a:effectLst/>
                <a:latin typeface="Calibri" panose="020F0502020204030204" pitchFamily="34" charset="0"/>
                <a:ea typeface="Calibri" panose="020F0502020204030204" pitchFamily="34" charset="0"/>
              </a:rPr>
              <a:t>ολιτικά κινήματα και μορφές διακυβέρνησης</a:t>
            </a:r>
          </a:p>
          <a:p>
            <a:pPr algn="just">
              <a:lnSpc>
                <a:spcPct val="115000"/>
              </a:lnSpc>
              <a:spcAft>
                <a:spcPts val="800"/>
              </a:spcAft>
            </a:pPr>
            <a:r>
              <a:rPr lang="el-GR" sz="2800" b="1" dirty="0">
                <a:latin typeface="Calibri" panose="020F0502020204030204" pitchFamily="34" charset="0"/>
                <a:ea typeface="Calibri" panose="020F0502020204030204" pitchFamily="34" charset="0"/>
              </a:rPr>
              <a:t>Σ</a:t>
            </a:r>
            <a:r>
              <a:rPr lang="el-GR" sz="2800" b="1" dirty="0">
                <a:effectLst/>
                <a:latin typeface="Calibri" panose="020F0502020204030204" pitchFamily="34" charset="0"/>
                <a:ea typeface="Calibri" panose="020F0502020204030204" pitchFamily="34" charset="0"/>
              </a:rPr>
              <a:t>τοχεύει στη δημιουργία μιας σχέσης του Ηγέτη και του λαού χωρίς διαμεσολάβηση</a:t>
            </a:r>
          </a:p>
          <a:p>
            <a:pPr algn="just">
              <a:lnSpc>
                <a:spcPct val="115000"/>
              </a:lnSpc>
              <a:spcAft>
                <a:spcPts val="800"/>
              </a:spcAft>
            </a:pPr>
            <a:r>
              <a:rPr lang="el-GR" sz="2800" b="1" dirty="0">
                <a:latin typeface="Calibri" panose="020F0502020204030204" pitchFamily="34" charset="0"/>
                <a:ea typeface="Calibri" panose="020F0502020204030204" pitchFamily="34" charset="0"/>
              </a:rPr>
              <a:t>Ο</a:t>
            </a:r>
            <a:r>
              <a:rPr lang="el-GR" sz="2800" b="1" dirty="0">
                <a:effectLst/>
                <a:latin typeface="Calibri" panose="020F0502020204030204" pitchFamily="34" charset="0"/>
                <a:ea typeface="Calibri" panose="020F0502020204030204" pitchFamily="34" charset="0"/>
              </a:rPr>
              <a:t> Ηγέτης εκφράζει τις πιο μύχιες ελπίδες και τα όνειρα του λαού</a:t>
            </a:r>
            <a:endParaRPr lang="el-GR" sz="28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b="1"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2800" b="1" dirty="0">
              <a:solidFill>
                <a:srgbClr val="C00000"/>
              </a:solidFill>
            </a:endParaRPr>
          </a:p>
          <a:p>
            <a:endParaRPr lang="el-GR" sz="2800" b="1" dirty="0">
              <a:solidFill>
                <a:srgbClr val="C00000"/>
              </a:solidFill>
            </a:endParaRPr>
          </a:p>
        </p:txBody>
      </p:sp>
      <p:pic>
        <p:nvPicPr>
          <p:cNvPr id="5" name="image5.jpg" descr="Εικόνα που περιέχει κείμενο, γραμματοσειρά, γραφικά, σχεδίαση&#10;&#10;Περιγραφή που δημιουργήθηκε αυτόματα">
            <a:extLst>
              <a:ext uri="{FF2B5EF4-FFF2-40B4-BE49-F238E27FC236}">
                <a16:creationId xmlns:a16="http://schemas.microsoft.com/office/drawing/2014/main" id="{33D75D44-A974-0ADA-55E0-61C253C0DF43}"/>
              </a:ext>
            </a:extLst>
          </p:cNvPr>
          <p:cNvPicPr/>
          <p:nvPr/>
        </p:nvPicPr>
        <p:blipFill>
          <a:blip r:embed="rId2"/>
          <a:srcRect/>
          <a:stretch>
            <a:fillRect/>
          </a:stretch>
        </p:blipFill>
        <p:spPr>
          <a:xfrm>
            <a:off x="6660232" y="228422"/>
            <a:ext cx="1800200" cy="1112346"/>
          </a:xfrm>
          <a:prstGeom prst="rect">
            <a:avLst/>
          </a:prstGeom>
          <a:ln/>
        </p:spPr>
      </p:pic>
      <p:pic>
        <p:nvPicPr>
          <p:cNvPr id="7" name="image3.png" descr="A black text on a black background&#10;&#10;Description automatically generated">
            <a:extLst>
              <a:ext uri="{FF2B5EF4-FFF2-40B4-BE49-F238E27FC236}">
                <a16:creationId xmlns:a16="http://schemas.microsoft.com/office/drawing/2014/main" id="{7B863441-DB45-0217-E120-391B16BFFC72}"/>
              </a:ext>
            </a:extLst>
          </p:cNvPr>
          <p:cNvPicPr/>
          <p:nvPr/>
        </p:nvPicPr>
        <p:blipFill>
          <a:blip r:embed="rId3"/>
          <a:srcRect/>
          <a:stretch>
            <a:fillRect/>
          </a:stretch>
        </p:blipFill>
        <p:spPr>
          <a:xfrm>
            <a:off x="683568" y="470241"/>
            <a:ext cx="2314575" cy="847725"/>
          </a:xfrm>
          <a:prstGeom prst="rect">
            <a:avLst/>
          </a:prstGeom>
          <a:ln/>
        </p:spPr>
      </p:pic>
    </p:spTree>
    <p:extLst>
      <p:ext uri="{BB962C8B-B14F-4D97-AF65-F5344CB8AC3E}">
        <p14:creationId xmlns:p14="http://schemas.microsoft.com/office/powerpoint/2010/main" val="744751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1FA40-6446-DB29-2DC7-5A747A57B8CE}"/>
            </a:ext>
          </a:extLst>
        </p:cNvPr>
        <p:cNvGrpSpPr/>
        <p:nvPr/>
      </p:nvGrpSpPr>
      <p:grpSpPr>
        <a:xfrm>
          <a:off x="0" y="0"/>
          <a:ext cx="0" cy="0"/>
          <a:chOff x="0" y="0"/>
          <a:chExt cx="0" cy="0"/>
        </a:xfrm>
      </p:grpSpPr>
      <p:sp>
        <p:nvSpPr>
          <p:cNvPr id="16387" name="4 - Θέση αριθμού διαφάνειας">
            <a:extLst>
              <a:ext uri="{FF2B5EF4-FFF2-40B4-BE49-F238E27FC236}">
                <a16:creationId xmlns:a16="http://schemas.microsoft.com/office/drawing/2014/main" id="{FF1439E0-3457-7193-1733-D58F6277DCC5}"/>
              </a:ext>
            </a:extLst>
          </p:cNvPr>
          <p:cNvSpPr>
            <a:spLocks noGrp="1" noChangeArrowheads="1"/>
          </p:cNvSpPr>
          <p:nvPr>
            <p:ph type="sldNum" sz="quarter" idx="11"/>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F2F2F2"/>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F2F2F2"/>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F2F2F2"/>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F2F2F2"/>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F2F2F2"/>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2F2F2"/>
                </a:solidFill>
                <a:latin typeface="Calibri" panose="020F0502020204030204" pitchFamily="34" charset="0"/>
              </a:defRPr>
            </a:lvl9pPr>
          </a:lstStyle>
          <a:p>
            <a:pPr>
              <a:spcBef>
                <a:spcPct val="0"/>
              </a:spcBef>
              <a:buFontTx/>
              <a:buNone/>
            </a:pPr>
            <a:fld id="{A45ABEF5-99BE-4017-80D5-7CDD51A49F59}" type="slidenum">
              <a:rPr lang="el-GR" altLang="el-GR" sz="1000" smtClean="0"/>
              <a:pPr>
                <a:spcBef>
                  <a:spcPct val="0"/>
                </a:spcBef>
                <a:buFontTx/>
                <a:buNone/>
              </a:pPr>
              <a:t>7</a:t>
            </a:fld>
            <a:endParaRPr lang="el-GR" altLang="el-GR" sz="1000"/>
          </a:p>
        </p:txBody>
      </p:sp>
      <p:sp>
        <p:nvSpPr>
          <p:cNvPr id="11" name="1 - Τίτλος">
            <a:extLst>
              <a:ext uri="{FF2B5EF4-FFF2-40B4-BE49-F238E27FC236}">
                <a16:creationId xmlns:a16="http://schemas.microsoft.com/office/drawing/2014/main" id="{846DE570-9F9A-7F47-7327-26E86AAF8278}"/>
              </a:ext>
            </a:extLst>
          </p:cNvPr>
          <p:cNvSpPr>
            <a:spLocks noGrp="1"/>
          </p:cNvSpPr>
          <p:nvPr>
            <p:ph type="title"/>
          </p:nvPr>
        </p:nvSpPr>
        <p:spPr>
          <a:xfrm>
            <a:off x="250825" y="260350"/>
            <a:ext cx="8642350" cy="993775"/>
          </a:xfrm>
          <a:solidFill>
            <a:schemeClr val="accent6"/>
          </a:solidFill>
        </p:spPr>
        <p:txBody>
          <a:bodyPr/>
          <a:lstStyle/>
          <a:p>
            <a:pPr algn="ctr" eaLnBrk="1" hangingPunct="1">
              <a:defRPr/>
            </a:pPr>
            <a:r>
              <a:rPr lang="el-GR" b="1" dirty="0"/>
              <a:t>Κίνδυνοι Ηγεσίας</a:t>
            </a:r>
          </a:p>
        </p:txBody>
      </p:sp>
      <p:sp>
        <p:nvSpPr>
          <p:cNvPr id="16389" name="2 - Θέση περιεχομένου">
            <a:extLst>
              <a:ext uri="{FF2B5EF4-FFF2-40B4-BE49-F238E27FC236}">
                <a16:creationId xmlns:a16="http://schemas.microsoft.com/office/drawing/2014/main" id="{082B34F7-B3BC-CA02-A713-5F7B86B5D985}"/>
              </a:ext>
            </a:extLst>
          </p:cNvPr>
          <p:cNvSpPr>
            <a:spLocks noGrp="1"/>
          </p:cNvSpPr>
          <p:nvPr>
            <p:ph idx="1"/>
          </p:nvPr>
        </p:nvSpPr>
        <p:spPr>
          <a:xfrm>
            <a:off x="250825" y="1398588"/>
            <a:ext cx="8642350" cy="4910137"/>
          </a:xfrm>
        </p:spPr>
        <p:txBody>
          <a:bodyPr>
            <a:normAutofit/>
          </a:bodyPr>
          <a:lstStyle/>
          <a:p>
            <a:pPr marL="342900" lvl="0" indent="-342900" algn="just">
              <a:lnSpc>
                <a:spcPct val="115000"/>
              </a:lnSpc>
              <a:buFont typeface="Symbol" panose="05050102010706020507" pitchFamily="18" charset="2"/>
              <a:buChar char=""/>
            </a:pPr>
            <a:r>
              <a:rPr lang="el-GR" sz="2800" b="1" kern="100" dirty="0">
                <a:effectLst/>
                <a:latin typeface="Calibri" panose="020F0502020204030204" pitchFamily="34" charset="0"/>
                <a:ea typeface="Calibri" panose="020F0502020204030204" pitchFamily="34" charset="0"/>
                <a:cs typeface="Calibri" panose="020F0502020204030204" pitchFamily="34" charset="0"/>
              </a:rPr>
              <a:t>Συγκεντρώνει την εξουσία, μπορεί να οδηγήσεις στην διαφθορά και στην τυραννία. </a:t>
            </a:r>
            <a:r>
              <a:rPr lang="el-GR" sz="2800" b="1" kern="100" dirty="0">
                <a:latin typeface="Calibri" panose="020F0502020204030204" pitchFamily="34" charset="0"/>
                <a:ea typeface="Calibri" panose="020F0502020204030204" pitchFamily="34" charset="0"/>
                <a:cs typeface="Calibri" panose="020F0502020204030204" pitchFamily="34" charset="0"/>
              </a:rPr>
              <a:t>Η</a:t>
            </a:r>
            <a:r>
              <a:rPr lang="el-GR" sz="2800" b="1" kern="100" dirty="0">
                <a:effectLst/>
                <a:latin typeface="Calibri" panose="020F0502020204030204" pitchFamily="34" charset="0"/>
                <a:ea typeface="Calibri" panose="020F0502020204030204" pitchFamily="34" charset="0"/>
                <a:cs typeface="Calibri" panose="020F0502020204030204" pitchFamily="34" charset="0"/>
              </a:rPr>
              <a:t> δημοκρατία απαιτεί  ηγεσία </a:t>
            </a:r>
            <a:r>
              <a:rPr lang="el-GR" sz="2800" b="1" kern="100" dirty="0">
                <a:latin typeface="Calibri" panose="020F0502020204030204" pitchFamily="34" charset="0"/>
                <a:ea typeface="Calibri" panose="020F0502020204030204" pitchFamily="34" charset="0"/>
                <a:cs typeface="Calibri" panose="020F0502020204030204" pitchFamily="34" charset="0"/>
              </a:rPr>
              <a:t>που </a:t>
            </a:r>
            <a:r>
              <a:rPr lang="el-GR" sz="2800" b="1" kern="100" dirty="0">
                <a:effectLst/>
                <a:latin typeface="Calibri" panose="020F0502020204030204" pitchFamily="34" charset="0"/>
                <a:ea typeface="Calibri" panose="020F0502020204030204" pitchFamily="34" charset="0"/>
                <a:cs typeface="Calibri" panose="020F0502020204030204" pitchFamily="34" charset="0"/>
              </a:rPr>
              <a:t>ελέγχεται </a:t>
            </a:r>
            <a:r>
              <a:rPr lang="el-GR" sz="2800" b="1" kern="100" dirty="0">
                <a:latin typeface="Calibri" panose="020F0502020204030204" pitchFamily="34" charset="0"/>
                <a:ea typeface="Calibri" panose="020F0502020204030204" pitchFamily="34" charset="0"/>
                <a:cs typeface="Calibri" panose="020F0502020204030204" pitchFamily="34" charset="0"/>
              </a:rPr>
              <a:t>και </a:t>
            </a:r>
            <a:r>
              <a:rPr lang="el-GR" sz="2800" b="1" kern="100" dirty="0">
                <a:effectLst/>
                <a:latin typeface="Calibri" panose="020F0502020204030204" pitchFamily="34" charset="0"/>
                <a:ea typeface="Calibri" panose="020F0502020204030204" pitchFamily="34" charset="0"/>
                <a:cs typeface="Calibri" panose="020F0502020204030204" pitchFamily="34" charset="0"/>
              </a:rPr>
              <a:t>λογοδοτεί</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l-GR" sz="2800" b="1" kern="100" dirty="0">
                <a:effectLst/>
                <a:latin typeface="Calibri" panose="020F0502020204030204" pitchFamily="34" charset="0"/>
                <a:ea typeface="Calibri" panose="020F0502020204030204" pitchFamily="34" charset="0"/>
                <a:cs typeface="Calibri" panose="020F0502020204030204" pitchFamily="34" charset="0"/>
              </a:rPr>
              <a:t>Γεννά υποτέλεια και σεβασμό,  αποθαρρύνει τους ανθρώπους από το να αναλαμβάνουν την ευθύνη για την ζωή τους</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l-GR" sz="2800" b="1" kern="100" dirty="0">
                <a:effectLst/>
                <a:latin typeface="Calibri" panose="020F0502020204030204" pitchFamily="34" charset="0"/>
                <a:ea typeface="Calibri" panose="020F0502020204030204" pitchFamily="34" charset="0"/>
                <a:cs typeface="Calibri" panose="020F0502020204030204" pitchFamily="34" charset="0"/>
              </a:rPr>
              <a:t>Περιορίζει την αντιπαράθεση και την διαφωνία, εξαιτίας της έμφασης της σε ιδέες που ρέουν από τα πάνω προς τα κάτω, παρά από τα κάτω προς τα πάνω </a:t>
            </a:r>
            <a:endParaRPr lang="el-GR" sz="2800" kern="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endParaRPr lang="el-GR" altLang="el-GR" dirty="0"/>
          </a:p>
        </p:txBody>
      </p:sp>
    </p:spTree>
    <p:extLst>
      <p:ext uri="{BB962C8B-B14F-4D97-AF65-F5344CB8AC3E}">
        <p14:creationId xmlns:p14="http://schemas.microsoft.com/office/powerpoint/2010/main" val="2310302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D6B1C-F7BA-1C81-54B5-F10A613E5384}"/>
            </a:ext>
          </a:extLst>
        </p:cNvPr>
        <p:cNvGrpSpPr/>
        <p:nvPr/>
      </p:nvGrpSpPr>
      <p:grpSpPr>
        <a:xfrm>
          <a:off x="0" y="0"/>
          <a:ext cx="0" cy="0"/>
          <a:chOff x="0" y="0"/>
          <a:chExt cx="0" cy="0"/>
        </a:xfrm>
      </p:grpSpPr>
      <p:sp>
        <p:nvSpPr>
          <p:cNvPr id="3" name="2 - Υπότιτλος">
            <a:extLst>
              <a:ext uri="{FF2B5EF4-FFF2-40B4-BE49-F238E27FC236}">
                <a16:creationId xmlns:a16="http://schemas.microsoft.com/office/drawing/2014/main" id="{732CA050-26D6-AFF9-944D-BFDD94ED0CD1}"/>
              </a:ext>
            </a:extLst>
          </p:cNvPr>
          <p:cNvSpPr>
            <a:spLocks noGrp="1"/>
          </p:cNvSpPr>
          <p:nvPr>
            <p:ph type="subTitle" idx="1"/>
          </p:nvPr>
        </p:nvSpPr>
        <p:spPr>
          <a:xfrm>
            <a:off x="229114" y="1340768"/>
            <a:ext cx="8715436" cy="4968552"/>
          </a:xfrm>
        </p:spPr>
        <p:txBody>
          <a:bodyPr>
            <a:normAutofit/>
          </a:bodyPr>
          <a:lstStyle/>
          <a:p>
            <a:pPr algn="just">
              <a:lnSpc>
                <a:spcPct val="115000"/>
              </a:lnSpc>
              <a:spcAft>
                <a:spcPts val="800"/>
              </a:spcAft>
              <a:buNone/>
            </a:pPr>
            <a:r>
              <a:rPr lang="el-GR" sz="1800" b="1" i="1" kern="100" dirty="0">
                <a:effectLst/>
                <a:latin typeface="Calibri" panose="020F0502020204030204" pitchFamily="34" charset="0"/>
                <a:ea typeface="Calibri" panose="020F0502020204030204" pitchFamily="34" charset="0"/>
                <a:cs typeface="Calibri" panose="020F0502020204030204" pitchFamily="34" charset="0"/>
              </a:rPr>
              <a:t> </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l-GR" sz="2800" b="1" dirty="0">
                <a:latin typeface="Calibri" panose="020F0502020204030204" pitchFamily="34" charset="0"/>
                <a:ea typeface="Calibri" panose="020F0502020204030204" pitchFamily="34" charset="0"/>
              </a:rPr>
              <a:t>Λ</a:t>
            </a:r>
            <a:r>
              <a:rPr lang="el-GR" sz="2800" b="1" dirty="0">
                <a:effectLst/>
                <a:latin typeface="Calibri" panose="020F0502020204030204" pitchFamily="34" charset="0"/>
                <a:ea typeface="Calibri" panose="020F0502020204030204" pitchFamily="34" charset="0"/>
              </a:rPr>
              <a:t>αϊκισμός  περιγράψει:</a:t>
            </a:r>
          </a:p>
          <a:p>
            <a:pPr marL="457200" indent="-457200" algn="just">
              <a:lnSpc>
                <a:spcPct val="115000"/>
              </a:lnSpc>
              <a:spcAft>
                <a:spcPts val="800"/>
              </a:spcAft>
              <a:buFont typeface="Arial" panose="020B0604020202020204" pitchFamily="34" charset="0"/>
              <a:buChar char="•"/>
            </a:pPr>
            <a:r>
              <a:rPr lang="el-GR" sz="2800" b="1" dirty="0">
                <a:latin typeface="Calibri" panose="020F0502020204030204" pitchFamily="34" charset="0"/>
                <a:ea typeface="Calibri" panose="020F0502020204030204" pitchFamily="34" charset="0"/>
              </a:rPr>
              <a:t>Σ</a:t>
            </a:r>
            <a:r>
              <a:rPr lang="el-GR" sz="2800" b="1" dirty="0">
                <a:effectLst/>
                <a:latin typeface="Calibri" panose="020F0502020204030204" pitchFamily="34" charset="0"/>
                <a:ea typeface="Calibri" panose="020F0502020204030204" pitchFamily="34" charset="0"/>
              </a:rPr>
              <a:t>υγκεκριμένη παράδοση πολιτικής σκέψης </a:t>
            </a:r>
          </a:p>
          <a:p>
            <a:pPr marL="457200" indent="-457200" algn="just">
              <a:lnSpc>
                <a:spcPct val="115000"/>
              </a:lnSpc>
              <a:spcAft>
                <a:spcPts val="800"/>
              </a:spcAft>
              <a:buFont typeface="Arial" panose="020B0604020202020204" pitchFamily="34" charset="0"/>
              <a:buChar char="•"/>
            </a:pPr>
            <a:r>
              <a:rPr lang="el-GR" sz="2800" b="1" dirty="0">
                <a:latin typeface="Calibri" panose="020F0502020204030204" pitchFamily="34" charset="0"/>
                <a:ea typeface="Calibri" panose="020F0502020204030204" pitchFamily="34" charset="0"/>
              </a:rPr>
              <a:t>Π</a:t>
            </a:r>
            <a:r>
              <a:rPr lang="el-GR" sz="2800" b="1" dirty="0">
                <a:effectLst/>
                <a:latin typeface="Calibri" panose="020F0502020204030204" pitchFamily="34" charset="0"/>
                <a:ea typeface="Calibri" panose="020F0502020204030204" pitchFamily="34" charset="0"/>
              </a:rPr>
              <a:t>ολιτικά κινήματα και μορφές διακυβέρνησης</a:t>
            </a:r>
          </a:p>
          <a:p>
            <a:pPr algn="just">
              <a:lnSpc>
                <a:spcPct val="115000"/>
              </a:lnSpc>
              <a:spcAft>
                <a:spcPts val="800"/>
              </a:spcAft>
            </a:pPr>
            <a:r>
              <a:rPr lang="el-GR" sz="2800" b="1" dirty="0">
                <a:latin typeface="Calibri" panose="020F0502020204030204" pitchFamily="34" charset="0"/>
                <a:ea typeface="Calibri" panose="020F0502020204030204" pitchFamily="34" charset="0"/>
              </a:rPr>
              <a:t>Σ</a:t>
            </a:r>
            <a:r>
              <a:rPr lang="el-GR" sz="2800" b="1" dirty="0">
                <a:effectLst/>
                <a:latin typeface="Calibri" panose="020F0502020204030204" pitchFamily="34" charset="0"/>
                <a:ea typeface="Calibri" panose="020F0502020204030204" pitchFamily="34" charset="0"/>
              </a:rPr>
              <a:t>τοχεύει στη δημιουργία μιας σχέσης του Ηγέτη και του λαού χωρίς διαμεσολάβηση</a:t>
            </a:r>
          </a:p>
          <a:p>
            <a:pPr algn="just">
              <a:lnSpc>
                <a:spcPct val="115000"/>
              </a:lnSpc>
              <a:spcAft>
                <a:spcPts val="800"/>
              </a:spcAft>
            </a:pPr>
            <a:r>
              <a:rPr lang="el-GR" sz="2800" b="1" dirty="0">
                <a:latin typeface="Calibri" panose="020F0502020204030204" pitchFamily="34" charset="0"/>
                <a:ea typeface="Calibri" panose="020F0502020204030204" pitchFamily="34" charset="0"/>
              </a:rPr>
              <a:t>Ο</a:t>
            </a:r>
            <a:r>
              <a:rPr lang="el-GR" sz="2800" b="1" dirty="0">
                <a:effectLst/>
                <a:latin typeface="Calibri" panose="020F0502020204030204" pitchFamily="34" charset="0"/>
                <a:ea typeface="Calibri" panose="020F0502020204030204" pitchFamily="34" charset="0"/>
              </a:rPr>
              <a:t> Ηγέτης εκφράζει τις πιο μύχιες ελπίδες και τα όνειρα του λαού</a:t>
            </a:r>
            <a:endParaRPr lang="el-GR" sz="28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b="1"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b="1" kern="100" dirty="0">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endParaRPr lang="el-GR" sz="9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2800" b="1" dirty="0">
              <a:solidFill>
                <a:srgbClr val="C00000"/>
              </a:solidFill>
            </a:endParaRPr>
          </a:p>
          <a:p>
            <a:endParaRPr lang="el-GR" sz="2800" b="1" dirty="0">
              <a:solidFill>
                <a:srgbClr val="C00000"/>
              </a:solidFill>
            </a:endParaRPr>
          </a:p>
        </p:txBody>
      </p:sp>
      <p:pic>
        <p:nvPicPr>
          <p:cNvPr id="5" name="image5.jpg" descr="Εικόνα που περιέχει κείμενο, γραμματοσειρά, γραφικά, σχεδίαση&#10;&#10;Περιγραφή που δημιουργήθηκε αυτόματα">
            <a:extLst>
              <a:ext uri="{FF2B5EF4-FFF2-40B4-BE49-F238E27FC236}">
                <a16:creationId xmlns:a16="http://schemas.microsoft.com/office/drawing/2014/main" id="{6F26C6AC-43B4-801A-55F5-0653E79E8176}"/>
              </a:ext>
            </a:extLst>
          </p:cNvPr>
          <p:cNvPicPr/>
          <p:nvPr/>
        </p:nvPicPr>
        <p:blipFill>
          <a:blip r:embed="rId2"/>
          <a:srcRect/>
          <a:stretch>
            <a:fillRect/>
          </a:stretch>
        </p:blipFill>
        <p:spPr>
          <a:xfrm>
            <a:off x="6660232" y="228422"/>
            <a:ext cx="1800200" cy="1112346"/>
          </a:xfrm>
          <a:prstGeom prst="rect">
            <a:avLst/>
          </a:prstGeom>
          <a:ln/>
        </p:spPr>
      </p:pic>
      <p:pic>
        <p:nvPicPr>
          <p:cNvPr id="7" name="image3.png" descr="A black text on a black background&#10;&#10;Description automatically generated">
            <a:extLst>
              <a:ext uri="{FF2B5EF4-FFF2-40B4-BE49-F238E27FC236}">
                <a16:creationId xmlns:a16="http://schemas.microsoft.com/office/drawing/2014/main" id="{B7E5DA27-66FB-AE4F-4BB7-2A7CB1390F9A}"/>
              </a:ext>
            </a:extLst>
          </p:cNvPr>
          <p:cNvPicPr/>
          <p:nvPr/>
        </p:nvPicPr>
        <p:blipFill>
          <a:blip r:embed="rId3"/>
          <a:srcRect/>
          <a:stretch>
            <a:fillRect/>
          </a:stretch>
        </p:blipFill>
        <p:spPr>
          <a:xfrm>
            <a:off x="683568" y="470241"/>
            <a:ext cx="2314575" cy="847725"/>
          </a:xfrm>
          <a:prstGeom prst="rect">
            <a:avLst/>
          </a:prstGeom>
          <a:ln/>
        </p:spPr>
      </p:pic>
    </p:spTree>
    <p:extLst>
      <p:ext uri="{BB962C8B-B14F-4D97-AF65-F5344CB8AC3E}">
        <p14:creationId xmlns:p14="http://schemas.microsoft.com/office/powerpoint/2010/main" val="3515764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B4BD33-FE91-47F1-B296-7489D48457F5}"/>
              </a:ext>
            </a:extLst>
          </p:cNvPr>
          <p:cNvSpPr>
            <a:spLocks noGrp="1"/>
          </p:cNvSpPr>
          <p:nvPr>
            <p:ph type="title"/>
          </p:nvPr>
        </p:nvSpPr>
        <p:spPr/>
        <p:txBody>
          <a:bodyPr/>
          <a:lstStyle/>
          <a:p>
            <a:r>
              <a:rPr lang="el-GR" dirty="0"/>
              <a:t>Το κράτος</a:t>
            </a:r>
          </a:p>
        </p:txBody>
      </p:sp>
      <p:sp>
        <p:nvSpPr>
          <p:cNvPr id="3" name="Θέση περιεχομένου 2">
            <a:extLst>
              <a:ext uri="{FF2B5EF4-FFF2-40B4-BE49-F238E27FC236}">
                <a16:creationId xmlns:a16="http://schemas.microsoft.com/office/drawing/2014/main" id="{B5FA2520-EF1D-A7E9-904C-710358164696}"/>
              </a:ext>
            </a:extLst>
          </p:cNvPr>
          <p:cNvSpPr>
            <a:spLocks noGrp="1"/>
          </p:cNvSpPr>
          <p:nvPr>
            <p:ph idx="1"/>
          </p:nvPr>
        </p:nvSpPr>
        <p:spPr/>
        <p:txBody>
          <a:bodyPr>
            <a:normAutofit/>
          </a:bodyPr>
          <a:lstStyle/>
          <a:p>
            <a:pPr marL="0" indent="0">
              <a:buNone/>
            </a:pPr>
            <a:r>
              <a:rPr lang="el-GR" sz="3600" i="1" dirty="0">
                <a:solidFill>
                  <a:schemeClr val="tx2"/>
                </a:solidFill>
                <a:latin typeface="Calibri" panose="020F0502020204030204" pitchFamily="34" charset="0"/>
                <a:ea typeface="Calibri" panose="020F0502020204030204" pitchFamily="34" charset="0"/>
              </a:rPr>
              <a:t>Θ</a:t>
            </a:r>
            <a:r>
              <a:rPr lang="el-GR" sz="3600" i="1" dirty="0">
                <a:solidFill>
                  <a:schemeClr val="tx2"/>
                </a:solidFill>
                <a:effectLst/>
                <a:latin typeface="Calibri" panose="020F0502020204030204" pitchFamily="34" charset="0"/>
                <a:ea typeface="Calibri" panose="020F0502020204030204" pitchFamily="34" charset="0"/>
              </a:rPr>
              <a:t>εωρία νομικής προσωπικότητας:</a:t>
            </a:r>
            <a:endParaRPr lang="el-GR" sz="3600" i="1" dirty="0">
              <a:solidFill>
                <a:schemeClr val="tx2"/>
              </a:solidFill>
              <a:latin typeface="Calibri" panose="020F0502020204030204" pitchFamily="34" charset="0"/>
              <a:ea typeface="Calibri" panose="020F0502020204030204" pitchFamily="34" charset="0"/>
            </a:endParaRPr>
          </a:p>
          <a:p>
            <a:pPr marL="0" indent="0">
              <a:buNone/>
            </a:pPr>
            <a:endParaRPr lang="el-GR" sz="3600" i="1" dirty="0">
              <a:solidFill>
                <a:schemeClr val="tx2"/>
              </a:solidFill>
              <a:effectLst/>
              <a:latin typeface="Calibri" panose="020F0502020204030204" pitchFamily="34" charset="0"/>
              <a:ea typeface="Calibri" panose="020F0502020204030204" pitchFamily="34" charset="0"/>
            </a:endParaRPr>
          </a:p>
          <a:p>
            <a:pPr marL="0" indent="0">
              <a:buNone/>
            </a:pPr>
            <a:r>
              <a:rPr lang="el-GR" sz="3600" dirty="0">
                <a:solidFill>
                  <a:schemeClr val="tx2"/>
                </a:solidFill>
                <a:effectLst/>
                <a:latin typeface="Calibri" panose="020F0502020204030204" pitchFamily="34" charset="0"/>
                <a:ea typeface="Calibri" panose="020F0502020204030204" pitchFamily="34" charset="0"/>
              </a:rPr>
              <a:t>Το κράτος είναι λαός εγκατεστημένος μόνιμα σε ορισμένο έδαφος (χώρα) και οργανωμένος σε νομικό πρόσωπο που ασκεί πρωτογενή εξουσία</a:t>
            </a:r>
            <a:endParaRPr lang="el-GR" sz="3600" dirty="0">
              <a:solidFill>
                <a:schemeClr val="tx2"/>
              </a:solidFill>
            </a:endParaRPr>
          </a:p>
        </p:txBody>
      </p:sp>
    </p:spTree>
    <p:extLst>
      <p:ext uri="{BB962C8B-B14F-4D97-AF65-F5344CB8AC3E}">
        <p14:creationId xmlns:p14="http://schemas.microsoft.com/office/powerpoint/2010/main" val="301721691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755</TotalTime>
  <Words>3163</Words>
  <Application>Microsoft Office PowerPoint</Application>
  <PresentationFormat>Προβολή στην οθόνη (4:3)</PresentationFormat>
  <Paragraphs>473</Paragraphs>
  <Slides>53</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53</vt:i4>
      </vt:variant>
    </vt:vector>
  </HeadingPairs>
  <TitlesOfParts>
    <vt:vector size="62" baseType="lpstr">
      <vt:lpstr>Arial</vt:lpstr>
      <vt:lpstr>Calibri</vt:lpstr>
      <vt:lpstr>Cambria</vt:lpstr>
      <vt:lpstr>Comic Sans MS</vt:lpstr>
      <vt:lpstr>Segoe UI Symbol</vt:lpstr>
      <vt:lpstr>Symbol</vt:lpstr>
      <vt:lpstr>Times New Roman</vt:lpstr>
      <vt:lpstr>Wingdings</vt:lpstr>
      <vt:lpstr>Θέμα του Office</vt:lpstr>
      <vt:lpstr>Παρουσίαση του PowerPoint</vt:lpstr>
      <vt:lpstr>Μάιος 2025 </vt:lpstr>
      <vt:lpstr>Ηγέτης</vt:lpstr>
      <vt:lpstr>Τύποι Ηγεσίας</vt:lpstr>
      <vt:lpstr>Αρετές Ηγεσίας</vt:lpstr>
      <vt:lpstr>Παρουσίαση του PowerPoint</vt:lpstr>
      <vt:lpstr>Κίνδυνοι Ηγεσίας</vt:lpstr>
      <vt:lpstr>Παρουσίαση του PowerPoint</vt:lpstr>
      <vt:lpstr>Το κράτος</vt:lpstr>
      <vt:lpstr>Το κράτος</vt:lpstr>
      <vt:lpstr>Παρουσίαση του PowerPoint</vt:lpstr>
      <vt:lpstr>Το κράτος</vt:lpstr>
      <vt:lpstr>Το κράτος</vt:lpstr>
      <vt:lpstr>Το κράτος</vt:lpstr>
      <vt:lpstr>Κράτος</vt:lpstr>
      <vt:lpstr>Εξωτερικές Διαστάσεις της Κρατικής Υπόστασης</vt:lpstr>
      <vt:lpstr>Κράτος-Ταξινόμηση</vt:lpstr>
      <vt:lpstr>Διοίκηση</vt:lpstr>
      <vt:lpstr>Διοίκηση</vt:lpstr>
      <vt:lpstr>Δημόσια Διοίκηση</vt:lpstr>
      <vt:lpstr>N          Νικολό Μακιαβέλιdo dei Machiavelli 1469 - 1527‎‎</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Αβεβαιότητα</vt:lpstr>
      <vt:lpstr>Αβεβαιότητα</vt:lpstr>
      <vt:lpstr>Βεβαιότητα</vt:lpstr>
      <vt:lpstr>Αβεβαιότητα</vt:lpstr>
      <vt:lpstr>Κίνδυνος</vt:lpstr>
      <vt:lpstr>Αβεβαιότητα</vt:lpstr>
      <vt:lpstr>Αβεβαιότητα</vt:lpstr>
      <vt:lpstr>Αβεβαιότητα</vt:lpstr>
      <vt:lpstr>Αβεβαιότητα</vt:lpstr>
      <vt:lpstr>Αβεβαιότητα</vt:lpstr>
      <vt:lpstr>Αβεβαιότητα</vt:lpstr>
      <vt:lpstr>Αβεβαιότητα</vt:lpstr>
      <vt:lpstr>Μορφές διακινδύνευσης</vt:lpstr>
      <vt:lpstr>Μορφές διακινδύνευσης</vt:lpstr>
      <vt:lpstr>Αβεβαιότητα  επιχειρηματικό περιβάλλον</vt:lpstr>
      <vt:lpstr>Αβεβαιότητα  επιχειρηματικό περιβάλλον</vt:lpstr>
      <vt:lpstr>Παρουσίαση του PowerPoint</vt:lpstr>
      <vt:lpstr>Παρουσίαση του PowerPoint</vt:lpstr>
      <vt:lpstr>Παρουσίαση του PowerPoint</vt:lpstr>
      <vt:lpstr>Παρουσίαση του PowerPoint</vt:lpstr>
      <vt:lpstr>Ισχύς-Δύναμη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Efstathios</dc:creator>
  <cp:lastModifiedBy>papachristou.n@outlook.com</cp:lastModifiedBy>
  <cp:revision>84</cp:revision>
  <dcterms:created xsi:type="dcterms:W3CDTF">2015-10-16T23:06:41Z</dcterms:created>
  <dcterms:modified xsi:type="dcterms:W3CDTF">2025-05-08T20:36:43Z</dcterms:modified>
</cp:coreProperties>
</file>